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94075" y="1863674"/>
            <a:ext cx="2355849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8334" y="191465"/>
            <a:ext cx="7251700" cy="1245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387500"/>
            <a:ext cx="7623175" cy="4754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00200" y="1219200"/>
            <a:ext cx="5827211" cy="47996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815464" y="396366"/>
            <a:ext cx="536130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17015" marR="5080" indent="-1504950">
              <a:lnSpc>
                <a:spcPct val="100000"/>
              </a:lnSpc>
              <a:spcBef>
                <a:spcPts val="105"/>
              </a:spcBef>
            </a:pPr>
            <a:r>
              <a:rPr sz="4400" spc="-10" dirty="0">
                <a:latin typeface="Carlito"/>
                <a:cs typeface="Carlito"/>
              </a:rPr>
              <a:t>Contemporary </a:t>
            </a:r>
            <a:r>
              <a:rPr sz="4400" dirty="0">
                <a:latin typeface="Carlito"/>
                <a:cs typeface="Carlito"/>
              </a:rPr>
              <a:t>Issues</a:t>
            </a:r>
            <a:r>
              <a:rPr sz="4400" spc="-110" dirty="0">
                <a:latin typeface="Carlito"/>
                <a:cs typeface="Carlito"/>
              </a:rPr>
              <a:t> </a:t>
            </a:r>
            <a:r>
              <a:rPr sz="4400" spc="-10" dirty="0">
                <a:latin typeface="Carlito"/>
                <a:cs typeface="Carlito"/>
              </a:rPr>
              <a:t>In  </a:t>
            </a:r>
            <a:r>
              <a:rPr sz="4400" spc="-20" dirty="0">
                <a:latin typeface="Carlito"/>
                <a:cs typeface="Carlito"/>
              </a:rPr>
              <a:t>Marketing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21885" y="5562600"/>
            <a:ext cx="4222115" cy="20210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dirty="0" smtClean="0">
                <a:latin typeface="Carlito"/>
                <a:cs typeface="Carlito"/>
              </a:rPr>
              <a:t>Dr. </a:t>
            </a:r>
            <a:r>
              <a:rPr lang="en-US" sz="3200" dirty="0" err="1" smtClean="0">
                <a:latin typeface="Carlito"/>
                <a:cs typeface="Carlito"/>
              </a:rPr>
              <a:t>Ashumani</a:t>
            </a:r>
            <a:r>
              <a:rPr lang="en-US" sz="3200" dirty="0" smtClean="0">
                <a:latin typeface="Carlito"/>
                <a:cs typeface="Carlito"/>
              </a:rPr>
              <a:t> Bhatia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dirty="0" smtClean="0">
                <a:latin typeface="Carlito"/>
                <a:cs typeface="Carlito"/>
              </a:rPr>
              <a:t>MBA Faculty, HIMT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32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8908" y="461594"/>
            <a:ext cx="51485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5" dirty="0"/>
              <a:t>Viral </a:t>
            </a:r>
            <a:r>
              <a:rPr sz="4400" dirty="0"/>
              <a:t>(Buzz)</a:t>
            </a:r>
            <a:r>
              <a:rPr sz="4400" spc="-10" dirty="0"/>
              <a:t> </a:t>
            </a:r>
            <a:r>
              <a:rPr sz="4400" spc="-20" dirty="0"/>
              <a:t>Marketing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37461"/>
            <a:ext cx="7933690" cy="3894454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143510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5" dirty="0">
                <a:latin typeface="Carlito"/>
                <a:cs typeface="Carlito"/>
              </a:rPr>
              <a:t>Viral </a:t>
            </a:r>
            <a:r>
              <a:rPr sz="2700" b="1" spc="-5" dirty="0">
                <a:latin typeface="Carlito"/>
                <a:cs typeface="Carlito"/>
              </a:rPr>
              <a:t>(Buzz) </a:t>
            </a:r>
            <a:r>
              <a:rPr sz="2700" b="1" spc="-15" dirty="0">
                <a:latin typeface="Carlito"/>
                <a:cs typeface="Carlito"/>
              </a:rPr>
              <a:t>Marketing </a:t>
            </a:r>
            <a:r>
              <a:rPr sz="2700" dirty="0">
                <a:latin typeface="Carlito"/>
                <a:cs typeface="Carlito"/>
              </a:rPr>
              <a:t>is </a:t>
            </a:r>
            <a:r>
              <a:rPr sz="2700" spc="-15" dirty="0">
                <a:latin typeface="Carlito"/>
                <a:cs typeface="Carlito"/>
              </a:rPr>
              <a:t>marketing </a:t>
            </a:r>
            <a:r>
              <a:rPr sz="2700" spc="-5" dirty="0">
                <a:latin typeface="Carlito"/>
                <a:cs typeface="Carlito"/>
              </a:rPr>
              <a:t>technique </a:t>
            </a:r>
            <a:r>
              <a:rPr sz="2700" spc="-10" dirty="0">
                <a:latin typeface="Carlito"/>
                <a:cs typeface="Carlito"/>
              </a:rPr>
              <a:t>that  </a:t>
            </a:r>
            <a:r>
              <a:rPr sz="2700" spc="-15" dirty="0">
                <a:latin typeface="Carlito"/>
                <a:cs typeface="Carlito"/>
              </a:rPr>
              <a:t>encourages </a:t>
            </a:r>
            <a:r>
              <a:rPr sz="2700" spc="-5" dirty="0">
                <a:latin typeface="Carlito"/>
                <a:cs typeface="Carlito"/>
              </a:rPr>
              <a:t>people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spc="-10" dirty="0">
                <a:latin typeface="Carlito"/>
                <a:cs typeface="Carlito"/>
              </a:rPr>
              <a:t>spread </a:t>
            </a:r>
            <a:r>
              <a:rPr sz="2700" spc="-15" dirty="0">
                <a:latin typeface="Carlito"/>
                <a:cs typeface="Carlito"/>
              </a:rPr>
              <a:t>your </a:t>
            </a:r>
            <a:r>
              <a:rPr sz="2700" spc="-5" dirty="0">
                <a:latin typeface="Carlito"/>
                <a:cs typeface="Carlito"/>
              </a:rPr>
              <a:t>message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spc="-10" dirty="0">
                <a:latin typeface="Carlito"/>
                <a:cs typeface="Carlito"/>
              </a:rPr>
              <a:t>others, 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spc="-20" dirty="0">
                <a:latin typeface="Carlito"/>
                <a:cs typeface="Carlito"/>
              </a:rPr>
              <a:t>create </a:t>
            </a:r>
            <a:r>
              <a:rPr sz="2700" spc="-15" dirty="0">
                <a:latin typeface="Carlito"/>
                <a:cs typeface="Carlito"/>
              </a:rPr>
              <a:t>difference </a:t>
            </a:r>
            <a:r>
              <a:rPr sz="2700" dirty="0">
                <a:latin typeface="Carlito"/>
                <a:cs typeface="Carlito"/>
              </a:rPr>
              <a:t>in the </a:t>
            </a:r>
            <a:r>
              <a:rPr sz="2700" spc="-5" dirty="0">
                <a:latin typeface="Carlito"/>
                <a:cs typeface="Carlito"/>
              </a:rPr>
              <a:t>short </a:t>
            </a:r>
            <a:r>
              <a:rPr sz="2700" dirty="0">
                <a:latin typeface="Carlito"/>
                <a:cs typeface="Carlito"/>
              </a:rPr>
              <a:t>time. In </a:t>
            </a:r>
            <a:r>
              <a:rPr sz="2700" spc="-15" dirty="0">
                <a:latin typeface="Carlito"/>
                <a:cs typeface="Carlito"/>
              </a:rPr>
              <a:t>viral  </a:t>
            </a:r>
            <a:r>
              <a:rPr sz="2700" spc="-10" dirty="0">
                <a:latin typeface="Carlito"/>
                <a:cs typeface="Carlito"/>
              </a:rPr>
              <a:t>marketing, </a:t>
            </a:r>
            <a:r>
              <a:rPr sz="2700" dirty="0">
                <a:latin typeface="Carlito"/>
                <a:cs typeface="Carlito"/>
              </a:rPr>
              <a:t>the </a:t>
            </a:r>
            <a:r>
              <a:rPr sz="2700" spc="-5" dirty="0">
                <a:latin typeface="Carlito"/>
                <a:cs typeface="Carlito"/>
              </a:rPr>
              <a:t>message quickly </a:t>
            </a:r>
            <a:r>
              <a:rPr sz="2700" spc="-10" dirty="0">
                <a:latin typeface="Carlito"/>
                <a:cs typeface="Carlito"/>
              </a:rPr>
              <a:t>spreads </a:t>
            </a:r>
            <a:r>
              <a:rPr sz="2700" spc="-25" dirty="0">
                <a:latin typeface="Carlito"/>
                <a:cs typeface="Carlito"/>
              </a:rPr>
              <a:t>like </a:t>
            </a:r>
            <a:r>
              <a:rPr sz="2700" dirty="0">
                <a:latin typeface="Carlito"/>
                <a:cs typeface="Carlito"/>
              </a:rPr>
              <a:t>a </a:t>
            </a:r>
            <a:r>
              <a:rPr sz="2700" spc="-5" dirty="0">
                <a:latin typeface="Carlito"/>
                <a:cs typeface="Carlito"/>
              </a:rPr>
              <a:t>virus  </a:t>
            </a:r>
            <a:r>
              <a:rPr sz="2700" spc="-15" dirty="0">
                <a:latin typeface="Carlito"/>
                <a:cs typeface="Carlito"/>
              </a:rPr>
              <a:t>from </a:t>
            </a:r>
            <a:r>
              <a:rPr sz="2700" spc="-5" dirty="0">
                <a:latin typeface="Carlito"/>
                <a:cs typeface="Carlito"/>
              </a:rPr>
              <a:t>one </a:t>
            </a:r>
            <a:r>
              <a:rPr sz="2700" spc="-15" dirty="0">
                <a:latin typeface="Carlito"/>
                <a:cs typeface="Carlito"/>
              </a:rPr>
              <a:t>person </a:t>
            </a:r>
            <a:r>
              <a:rPr sz="2700" spc="-20" dirty="0">
                <a:latin typeface="Carlito"/>
                <a:cs typeface="Carlito"/>
              </a:rPr>
              <a:t>to</a:t>
            </a:r>
            <a:r>
              <a:rPr sz="2700" dirty="0">
                <a:latin typeface="Carlito"/>
                <a:cs typeface="Carlito"/>
              </a:rPr>
              <a:t> </a:t>
            </a:r>
            <a:r>
              <a:rPr sz="2700" spc="-40" dirty="0">
                <a:latin typeface="Carlito"/>
                <a:cs typeface="Carlito"/>
              </a:rPr>
              <a:t>another.</a:t>
            </a:r>
            <a:endParaRPr sz="27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3150">
              <a:latin typeface="Carlito"/>
              <a:cs typeface="Carlito"/>
            </a:endParaRPr>
          </a:p>
          <a:p>
            <a:pPr marL="355600" marR="5080" indent="-342900">
              <a:lnSpc>
                <a:spcPts val="259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70" dirty="0">
                <a:latin typeface="Carlito"/>
                <a:cs typeface="Carlito"/>
              </a:rPr>
              <a:t>You </a:t>
            </a:r>
            <a:r>
              <a:rPr sz="2700" spc="-10" dirty="0">
                <a:latin typeface="Carlito"/>
                <a:cs typeface="Carlito"/>
              </a:rPr>
              <a:t>tell </a:t>
            </a:r>
            <a:r>
              <a:rPr sz="2700" spc="-15" dirty="0">
                <a:latin typeface="Carlito"/>
                <a:cs typeface="Carlito"/>
              </a:rPr>
              <a:t>two </a:t>
            </a:r>
            <a:r>
              <a:rPr sz="2700" spc="-5" dirty="0">
                <a:latin typeface="Carlito"/>
                <a:cs typeface="Carlito"/>
              </a:rPr>
              <a:t>friends,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spc="-5" dirty="0">
                <a:latin typeface="Carlito"/>
                <a:cs typeface="Carlito"/>
              </a:rPr>
              <a:t>then </a:t>
            </a:r>
            <a:r>
              <a:rPr sz="2700" spc="-10" dirty="0">
                <a:latin typeface="Carlito"/>
                <a:cs typeface="Carlito"/>
              </a:rPr>
              <a:t>they tell </a:t>
            </a:r>
            <a:r>
              <a:rPr sz="2700" spc="-15" dirty="0">
                <a:latin typeface="Carlito"/>
                <a:cs typeface="Carlito"/>
              </a:rPr>
              <a:t>two </a:t>
            </a:r>
            <a:r>
              <a:rPr sz="2700" spc="-5" dirty="0">
                <a:latin typeface="Carlito"/>
                <a:cs typeface="Carlito"/>
              </a:rPr>
              <a:t>friends,  </a:t>
            </a:r>
            <a:r>
              <a:rPr sz="2700" spc="-180" dirty="0">
                <a:latin typeface="Arial"/>
                <a:cs typeface="Arial"/>
              </a:rPr>
              <a:t>because</a:t>
            </a:r>
            <a:r>
              <a:rPr sz="2700" spc="-190" dirty="0">
                <a:latin typeface="Arial"/>
                <a:cs typeface="Arial"/>
              </a:rPr>
              <a:t> </a:t>
            </a:r>
            <a:r>
              <a:rPr sz="2700" spc="85" dirty="0">
                <a:latin typeface="Arial"/>
                <a:cs typeface="Arial"/>
              </a:rPr>
              <a:t>it</a:t>
            </a:r>
            <a:r>
              <a:rPr sz="2700" spc="-140" dirty="0">
                <a:latin typeface="Arial"/>
                <a:cs typeface="Arial"/>
              </a:rPr>
              <a:t> is </a:t>
            </a:r>
            <a:r>
              <a:rPr sz="2700" spc="-30" dirty="0">
                <a:latin typeface="Arial"/>
                <a:cs typeface="Arial"/>
              </a:rPr>
              <a:t>form</a:t>
            </a:r>
            <a:r>
              <a:rPr sz="2700" spc="-140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of</a:t>
            </a:r>
            <a:r>
              <a:rPr sz="2700" spc="-14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“word</a:t>
            </a:r>
            <a:r>
              <a:rPr sz="2700" spc="-170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of</a:t>
            </a:r>
            <a:r>
              <a:rPr sz="2700" spc="-135" dirty="0">
                <a:latin typeface="Arial"/>
                <a:cs typeface="Arial"/>
              </a:rPr>
              <a:t> </a:t>
            </a:r>
            <a:r>
              <a:rPr sz="2700" spc="-45" dirty="0">
                <a:latin typeface="Arial"/>
                <a:cs typeface="Arial"/>
              </a:rPr>
              <a:t>mouth”.</a:t>
            </a:r>
            <a:r>
              <a:rPr sz="2700" spc="-140" dirty="0">
                <a:latin typeface="Arial"/>
                <a:cs typeface="Arial"/>
              </a:rPr>
              <a:t> </a:t>
            </a:r>
            <a:r>
              <a:rPr sz="2700" spc="-175" dirty="0">
                <a:latin typeface="Arial"/>
                <a:cs typeface="Arial"/>
              </a:rPr>
              <a:t>Social</a:t>
            </a:r>
            <a:r>
              <a:rPr sz="2700" spc="-140" dirty="0">
                <a:latin typeface="Arial"/>
                <a:cs typeface="Arial"/>
              </a:rPr>
              <a:t> </a:t>
            </a:r>
            <a:r>
              <a:rPr sz="2700" spc="-85" dirty="0">
                <a:latin typeface="Arial"/>
                <a:cs typeface="Arial"/>
              </a:rPr>
              <a:t>networks  </a:t>
            </a:r>
            <a:r>
              <a:rPr sz="2700" spc="-10" dirty="0">
                <a:latin typeface="Carlito"/>
                <a:cs typeface="Carlito"/>
              </a:rPr>
              <a:t>can </a:t>
            </a:r>
            <a:r>
              <a:rPr sz="2700" spc="-15" dirty="0">
                <a:latin typeface="Carlito"/>
                <a:cs typeface="Carlito"/>
              </a:rPr>
              <a:t>play </a:t>
            </a:r>
            <a:r>
              <a:rPr sz="2700" dirty="0">
                <a:latin typeface="Carlito"/>
                <a:cs typeface="Carlito"/>
              </a:rPr>
              <a:t>a </a:t>
            </a:r>
            <a:r>
              <a:rPr sz="2700" spc="-40" dirty="0">
                <a:latin typeface="Carlito"/>
                <a:cs typeface="Carlito"/>
              </a:rPr>
              <a:t>key </a:t>
            </a:r>
            <a:r>
              <a:rPr sz="2700" spc="-20" dirty="0">
                <a:latin typeface="Carlito"/>
                <a:cs typeface="Carlito"/>
              </a:rPr>
              <a:t>role </a:t>
            </a:r>
            <a:r>
              <a:rPr sz="2700" dirty="0">
                <a:latin typeface="Carlito"/>
                <a:cs typeface="Carlito"/>
              </a:rPr>
              <a:t>in </a:t>
            </a:r>
            <a:r>
              <a:rPr sz="2700" spc="-10" dirty="0">
                <a:latin typeface="Carlito"/>
                <a:cs typeface="Carlito"/>
              </a:rPr>
              <a:t>spreading </a:t>
            </a:r>
            <a:r>
              <a:rPr sz="2700" spc="-15" dirty="0">
                <a:latin typeface="Carlito"/>
                <a:cs typeface="Carlito"/>
              </a:rPr>
              <a:t>your </a:t>
            </a:r>
            <a:r>
              <a:rPr sz="2700" spc="-5" dirty="0">
                <a:latin typeface="Carlito"/>
                <a:cs typeface="Carlito"/>
              </a:rPr>
              <a:t>message. They  </a:t>
            </a:r>
            <a:r>
              <a:rPr sz="2700" spc="-10" dirty="0">
                <a:latin typeface="Carlito"/>
                <a:cs typeface="Carlito"/>
              </a:rPr>
              <a:t>can </a:t>
            </a:r>
            <a:r>
              <a:rPr sz="2700" spc="-5" dirty="0">
                <a:latin typeface="Carlito"/>
                <a:cs typeface="Carlito"/>
              </a:rPr>
              <a:t>be </a:t>
            </a:r>
            <a:r>
              <a:rPr sz="2700" spc="-10" dirty="0">
                <a:latin typeface="Carlito"/>
                <a:cs typeface="Carlito"/>
              </a:rPr>
              <a:t>very successful </a:t>
            </a:r>
            <a:r>
              <a:rPr sz="2700" dirty="0">
                <a:latin typeface="Carlito"/>
                <a:cs typeface="Carlito"/>
              </a:rPr>
              <a:t>in </a:t>
            </a:r>
            <a:r>
              <a:rPr sz="2700" spc="-10" dirty="0">
                <a:latin typeface="Carlito"/>
                <a:cs typeface="Carlito"/>
              </a:rPr>
              <a:t>reaching </a:t>
            </a:r>
            <a:r>
              <a:rPr sz="2700" dirty="0">
                <a:latin typeface="Carlito"/>
                <a:cs typeface="Carlito"/>
              </a:rPr>
              <a:t>a </a:t>
            </a:r>
            <a:r>
              <a:rPr sz="2700" spc="-15" dirty="0">
                <a:latin typeface="Carlito"/>
                <a:cs typeface="Carlito"/>
              </a:rPr>
              <a:t>large </a:t>
            </a:r>
            <a:r>
              <a:rPr sz="2700" spc="-5" dirty="0">
                <a:latin typeface="Carlito"/>
                <a:cs typeface="Carlito"/>
              </a:rPr>
              <a:t>number of  people</a:t>
            </a:r>
            <a:r>
              <a:rPr sz="2700" spc="-45" dirty="0">
                <a:latin typeface="Carlito"/>
                <a:cs typeface="Carlito"/>
              </a:rPr>
              <a:t> </a:t>
            </a:r>
            <a:r>
              <a:rPr sz="2700" spc="-35" dirty="0">
                <a:latin typeface="Carlito"/>
                <a:cs typeface="Carlito"/>
              </a:rPr>
              <a:t>rapidly.</a:t>
            </a:r>
            <a:endParaRPr sz="2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7573" y="461594"/>
            <a:ext cx="53136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Experiential</a:t>
            </a:r>
            <a:r>
              <a:rPr sz="4400" spc="-95" dirty="0"/>
              <a:t> </a:t>
            </a:r>
            <a:r>
              <a:rPr sz="4400" spc="-15" dirty="0"/>
              <a:t>Marketing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58797"/>
            <a:ext cx="8010525" cy="37820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marR="73660" indent="-342900">
              <a:lnSpc>
                <a:spcPct val="90000"/>
              </a:lnSpc>
              <a:spcBef>
                <a:spcPts val="48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rlito"/>
                <a:cs typeface="Carlito"/>
              </a:rPr>
              <a:t>Experiences occur </a:t>
            </a:r>
            <a:r>
              <a:rPr sz="3200" dirty="0">
                <a:latin typeface="Carlito"/>
                <a:cs typeface="Carlito"/>
              </a:rPr>
              <a:t>when </a:t>
            </a:r>
            <a:r>
              <a:rPr sz="3200" spc="-15" dirty="0">
                <a:latin typeface="Carlito"/>
                <a:cs typeface="Carlito"/>
              </a:rPr>
              <a:t>customer </a:t>
            </a:r>
            <a:r>
              <a:rPr sz="3200" spc="-5" dirty="0">
                <a:latin typeface="Carlito"/>
                <a:cs typeface="Carlito"/>
              </a:rPr>
              <a:t>meets with 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product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use it. </a:t>
            </a:r>
            <a:r>
              <a:rPr sz="3200" spc="-10" dirty="0">
                <a:latin typeface="Carlito"/>
                <a:cs typeface="Carlito"/>
              </a:rPr>
              <a:t>They </a:t>
            </a:r>
            <a:r>
              <a:rPr sz="3200" spc="-20" dirty="0">
                <a:latin typeface="Carlito"/>
                <a:cs typeface="Carlito"/>
              </a:rPr>
              <a:t>play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vital </a:t>
            </a:r>
            <a:r>
              <a:rPr sz="3200" spc="-15" dirty="0">
                <a:latin typeface="Carlito"/>
                <a:cs typeface="Carlito"/>
              </a:rPr>
              <a:t>role  </a:t>
            </a:r>
            <a:r>
              <a:rPr sz="3200" spc="-5" dirty="0">
                <a:latin typeface="Carlito"/>
                <a:cs typeface="Carlito"/>
              </a:rPr>
              <a:t>while making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purchase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decision.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4100">
              <a:latin typeface="Carlito"/>
              <a:cs typeface="Carlito"/>
            </a:endParaRPr>
          </a:p>
          <a:p>
            <a:pPr marL="355600" marR="5080" indent="-342900">
              <a:lnSpc>
                <a:spcPts val="34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rlito"/>
                <a:cs typeface="Carlito"/>
              </a:rPr>
              <a:t>They provide </a:t>
            </a:r>
            <a:r>
              <a:rPr sz="3200" spc="-15" dirty="0">
                <a:latin typeface="Carlito"/>
                <a:cs typeface="Carlito"/>
              </a:rPr>
              <a:t>greater interaction </a:t>
            </a:r>
            <a:r>
              <a:rPr sz="3200" spc="-5" dirty="0">
                <a:latin typeface="Carlito"/>
                <a:cs typeface="Carlito"/>
              </a:rPr>
              <a:t>between firm 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45" dirty="0">
                <a:latin typeface="Carlito"/>
                <a:cs typeface="Carlito"/>
              </a:rPr>
              <a:t>consumer. </a:t>
            </a:r>
            <a:r>
              <a:rPr sz="3200" spc="-5" dirty="0">
                <a:latin typeface="Carlito"/>
                <a:cs typeface="Carlito"/>
              </a:rPr>
              <a:t>Firms </a:t>
            </a:r>
            <a:r>
              <a:rPr sz="3200" spc="-20" dirty="0">
                <a:latin typeface="Carlito"/>
                <a:cs typeface="Carlito"/>
              </a:rPr>
              <a:t>focus </a:t>
            </a:r>
            <a:r>
              <a:rPr sz="3200" spc="-5" dirty="0">
                <a:latin typeface="Carlito"/>
                <a:cs typeface="Carlito"/>
              </a:rPr>
              <a:t>on their </a:t>
            </a:r>
            <a:r>
              <a:rPr sz="3200" spc="-20" dirty="0">
                <a:latin typeface="Carlito"/>
                <a:cs typeface="Carlito"/>
              </a:rPr>
              <a:t>customers  </a:t>
            </a:r>
            <a:r>
              <a:rPr sz="3200" dirty="0">
                <a:latin typeface="Carlito"/>
                <a:cs typeface="Carlito"/>
              </a:rPr>
              <a:t>with the </a:t>
            </a:r>
            <a:r>
              <a:rPr sz="3200" spc="-5" dirty="0">
                <a:latin typeface="Carlito"/>
                <a:cs typeface="Carlito"/>
              </a:rPr>
              <a:t>help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emotional appeals </a:t>
            </a:r>
            <a:r>
              <a:rPr sz="3200" spc="-25" dirty="0">
                <a:latin typeface="Carlito"/>
                <a:cs typeface="Carlito"/>
              </a:rPr>
              <a:t>to  </a:t>
            </a:r>
            <a:r>
              <a:rPr sz="3200" spc="-30" dirty="0">
                <a:latin typeface="Carlito"/>
                <a:cs typeface="Carlito"/>
              </a:rPr>
              <a:t>affect </a:t>
            </a:r>
            <a:r>
              <a:rPr sz="3200" dirty="0">
                <a:latin typeface="Carlito"/>
                <a:cs typeface="Carlito"/>
              </a:rPr>
              <a:t>their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senses.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07565"/>
            <a:ext cx="7925434" cy="3343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i="1" spc="-125" dirty="0">
                <a:latin typeface="Arial"/>
                <a:cs typeface="Arial"/>
              </a:rPr>
              <a:t>Experiential </a:t>
            </a:r>
            <a:r>
              <a:rPr sz="3200" i="1" spc="-95" dirty="0">
                <a:latin typeface="Arial"/>
                <a:cs typeface="Arial"/>
              </a:rPr>
              <a:t>marketing </a:t>
            </a:r>
            <a:r>
              <a:rPr sz="3200" i="1" spc="-85" dirty="0">
                <a:latin typeface="Arial"/>
                <a:cs typeface="Arial"/>
              </a:rPr>
              <a:t>differs </a:t>
            </a:r>
            <a:r>
              <a:rPr sz="3200" i="1" spc="-45" dirty="0">
                <a:latin typeface="Arial"/>
                <a:cs typeface="Arial"/>
              </a:rPr>
              <a:t>from</a:t>
            </a:r>
            <a:r>
              <a:rPr sz="3200" i="1" spc="-330" dirty="0">
                <a:latin typeface="Arial"/>
                <a:cs typeface="Arial"/>
              </a:rPr>
              <a:t> </a:t>
            </a:r>
            <a:r>
              <a:rPr sz="3200" i="1" spc="-25" dirty="0">
                <a:latin typeface="Arial"/>
                <a:cs typeface="Arial"/>
              </a:rPr>
              <a:t>traditional  </a:t>
            </a:r>
            <a:r>
              <a:rPr sz="3200" i="1" spc="-95" dirty="0">
                <a:latin typeface="Arial"/>
                <a:cs typeface="Arial"/>
              </a:rPr>
              <a:t>marketing </a:t>
            </a:r>
            <a:r>
              <a:rPr sz="3200" i="1" spc="-55" dirty="0">
                <a:latin typeface="Arial"/>
                <a:cs typeface="Arial"/>
              </a:rPr>
              <a:t>in </a:t>
            </a:r>
            <a:r>
              <a:rPr sz="3200" i="1" spc="-50" dirty="0">
                <a:latin typeface="Arial"/>
                <a:cs typeface="Arial"/>
              </a:rPr>
              <a:t>four</a:t>
            </a:r>
            <a:r>
              <a:rPr sz="3200" i="1" spc="-370" dirty="0">
                <a:latin typeface="Arial"/>
                <a:cs typeface="Arial"/>
              </a:rPr>
              <a:t> </a:t>
            </a:r>
            <a:r>
              <a:rPr sz="3200" i="1" spc="-145" dirty="0">
                <a:latin typeface="Arial"/>
                <a:cs typeface="Arial"/>
              </a:rPr>
              <a:t>ways: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rlito"/>
                <a:cs typeface="Carlito"/>
              </a:rPr>
              <a:t>Experience of</a:t>
            </a:r>
            <a:r>
              <a:rPr sz="3200" spc="-4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Customer</a:t>
            </a:r>
            <a:endParaRPr sz="32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rlito"/>
                <a:cs typeface="Carlito"/>
              </a:rPr>
              <a:t>Focus </a:t>
            </a:r>
            <a:r>
              <a:rPr sz="3200" spc="-5" dirty="0">
                <a:latin typeface="Carlito"/>
                <a:cs typeface="Carlito"/>
              </a:rPr>
              <a:t>on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Consumption</a:t>
            </a:r>
            <a:endParaRPr sz="32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rlito"/>
                <a:cs typeface="Carlito"/>
              </a:rPr>
              <a:t>Ecletic </a:t>
            </a:r>
            <a:r>
              <a:rPr sz="3200" spc="-5" dirty="0">
                <a:latin typeface="Carlito"/>
                <a:cs typeface="Carlito"/>
              </a:rPr>
              <a:t>Methods</a:t>
            </a:r>
            <a:endParaRPr sz="32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rlito"/>
                <a:cs typeface="Carlito"/>
              </a:rPr>
              <a:t>Rational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Emotional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Animals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164" y="461594"/>
            <a:ext cx="65055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Marketing </a:t>
            </a:r>
            <a:r>
              <a:rPr sz="4400" dirty="0"/>
              <a:t>in the </a:t>
            </a:r>
            <a:r>
              <a:rPr sz="4400" spc="-10" dirty="0"/>
              <a:t>Digital</a:t>
            </a:r>
            <a:r>
              <a:rPr sz="4400" spc="-80" dirty="0"/>
              <a:t> </a:t>
            </a:r>
            <a:r>
              <a:rPr sz="4400" spc="-15" dirty="0"/>
              <a:t>Age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46390" cy="2952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rlito"/>
                <a:cs typeface="Carlito"/>
              </a:rPr>
              <a:t>Online </a:t>
            </a:r>
            <a:r>
              <a:rPr sz="3200" spc="-15" dirty="0">
                <a:latin typeface="Carlito"/>
                <a:cs typeface="Carlito"/>
              </a:rPr>
              <a:t>marketing </a:t>
            </a:r>
            <a:r>
              <a:rPr sz="3200" dirty="0">
                <a:latin typeface="Carlito"/>
                <a:cs typeface="Carlito"/>
              </a:rPr>
              <a:t>is the </a:t>
            </a:r>
            <a:r>
              <a:rPr sz="3200" spc="-15" dirty="0">
                <a:latin typeface="Carlito"/>
                <a:cs typeface="Carlito"/>
              </a:rPr>
              <a:t>marketing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5" dirty="0">
                <a:latin typeface="Carlito"/>
                <a:cs typeface="Carlito"/>
              </a:rPr>
              <a:t>products  </a:t>
            </a:r>
            <a:r>
              <a:rPr sz="3200" dirty="0">
                <a:latin typeface="Carlito"/>
                <a:cs typeface="Carlito"/>
              </a:rPr>
              <a:t>and services via the </a:t>
            </a:r>
            <a:r>
              <a:rPr sz="3200" spc="-10" dirty="0">
                <a:latin typeface="Carlito"/>
                <a:cs typeface="Carlito"/>
              </a:rPr>
              <a:t>Internet </a:t>
            </a:r>
            <a:r>
              <a:rPr sz="3200" dirty="0">
                <a:latin typeface="Carlito"/>
                <a:cs typeface="Carlito"/>
              </a:rPr>
              <a:t>as its medium. In  </a:t>
            </a:r>
            <a:r>
              <a:rPr sz="3200" spc="-125" dirty="0">
                <a:latin typeface="Arial"/>
                <a:cs typeface="Arial"/>
              </a:rPr>
              <a:t>today’s </a:t>
            </a:r>
            <a:r>
              <a:rPr sz="3200" spc="-114" dirty="0">
                <a:latin typeface="Arial"/>
                <a:cs typeface="Arial"/>
              </a:rPr>
              <a:t>global </a:t>
            </a:r>
            <a:r>
              <a:rPr sz="3200" spc="-80" dirty="0">
                <a:latin typeface="Arial"/>
                <a:cs typeface="Arial"/>
              </a:rPr>
              <a:t>environment; </a:t>
            </a:r>
            <a:r>
              <a:rPr sz="3200" spc="25" dirty="0">
                <a:latin typeface="Arial"/>
                <a:cs typeface="Arial"/>
              </a:rPr>
              <a:t>to </a:t>
            </a:r>
            <a:r>
              <a:rPr sz="3200" spc="-50" dirty="0">
                <a:latin typeface="Arial"/>
                <a:cs typeface="Arial"/>
              </a:rPr>
              <a:t>benefit </a:t>
            </a:r>
            <a:r>
              <a:rPr sz="3200" spc="-35" dirty="0">
                <a:latin typeface="Arial"/>
                <a:cs typeface="Arial"/>
              </a:rPr>
              <a:t>from 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new technologies, </a:t>
            </a:r>
            <a:r>
              <a:rPr sz="3200" spc="-30" dirty="0">
                <a:latin typeface="Carlito"/>
                <a:cs typeface="Carlito"/>
              </a:rPr>
              <a:t>marketers </a:t>
            </a:r>
            <a:r>
              <a:rPr sz="3200" spc="-5" dirty="0">
                <a:latin typeface="Carlito"/>
                <a:cs typeface="Carlito"/>
              </a:rPr>
              <a:t>should  </a:t>
            </a:r>
            <a:r>
              <a:rPr sz="3200" spc="-10" dirty="0">
                <a:latin typeface="Carlito"/>
                <a:cs typeface="Carlito"/>
              </a:rPr>
              <a:t>develop </a:t>
            </a:r>
            <a:r>
              <a:rPr sz="3200" spc="-20" dirty="0">
                <a:latin typeface="Carlito"/>
                <a:cs typeface="Carlito"/>
              </a:rPr>
              <a:t>strategies </a:t>
            </a:r>
            <a:r>
              <a:rPr sz="3200" dirty="0">
                <a:latin typeface="Carlito"/>
                <a:cs typeface="Carlito"/>
              </a:rPr>
              <a:t>which </a:t>
            </a:r>
            <a:r>
              <a:rPr sz="3200" spc="-10" dirty="0">
                <a:latin typeface="Carlito"/>
                <a:cs typeface="Carlito"/>
              </a:rPr>
              <a:t>suit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Digital  </a:t>
            </a:r>
            <a:r>
              <a:rPr sz="3200" spc="-25" dirty="0">
                <a:latin typeface="Carlito"/>
                <a:cs typeface="Carlito"/>
              </a:rPr>
              <a:t>World.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5882"/>
            <a:ext cx="8067675" cy="592455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spc="-25" dirty="0">
                <a:latin typeface="Carlito"/>
                <a:cs typeface="Carlito"/>
              </a:rPr>
              <a:t>Types </a:t>
            </a:r>
            <a:r>
              <a:rPr sz="3000" b="1" dirty="0">
                <a:latin typeface="Carlito"/>
                <a:cs typeface="Carlito"/>
              </a:rPr>
              <a:t>of </a:t>
            </a:r>
            <a:r>
              <a:rPr sz="3000" b="1" spc="-15" dirty="0">
                <a:latin typeface="Carlito"/>
                <a:cs typeface="Carlito"/>
              </a:rPr>
              <a:t>Internet </a:t>
            </a:r>
            <a:r>
              <a:rPr sz="3000" b="1" spc="-10" dirty="0">
                <a:latin typeface="Carlito"/>
                <a:cs typeface="Carlito"/>
              </a:rPr>
              <a:t>Usage </a:t>
            </a:r>
            <a:r>
              <a:rPr sz="3000" b="1" dirty="0">
                <a:latin typeface="Carlito"/>
                <a:cs typeface="Carlito"/>
              </a:rPr>
              <a:t>Among</a:t>
            </a:r>
            <a:r>
              <a:rPr sz="3000" b="1" spc="10" dirty="0">
                <a:latin typeface="Carlito"/>
                <a:cs typeface="Carlito"/>
              </a:rPr>
              <a:t> </a:t>
            </a:r>
            <a:r>
              <a:rPr sz="3000" b="1" spc="-5" dirty="0">
                <a:latin typeface="Carlito"/>
                <a:cs typeface="Carlito"/>
              </a:rPr>
              <a:t>Companies</a:t>
            </a:r>
            <a:endParaRPr sz="3000">
              <a:latin typeface="Carlito"/>
              <a:cs typeface="Carlito"/>
            </a:endParaRPr>
          </a:p>
          <a:p>
            <a:pPr marL="355600" marR="5080" indent="-342900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160" dirty="0">
                <a:latin typeface="Trebuchet MS"/>
                <a:cs typeface="Trebuchet MS"/>
              </a:rPr>
              <a:t>“Brick</a:t>
            </a:r>
            <a:r>
              <a:rPr sz="3000" i="1" spc="-160" dirty="0">
                <a:latin typeface="Arial"/>
                <a:cs typeface="Arial"/>
              </a:rPr>
              <a:t>-and-</a:t>
            </a:r>
            <a:r>
              <a:rPr sz="3000" i="1" spc="-160" dirty="0">
                <a:latin typeface="Trebuchet MS"/>
                <a:cs typeface="Trebuchet MS"/>
              </a:rPr>
              <a:t>mortar </a:t>
            </a:r>
            <a:r>
              <a:rPr sz="3000" i="1" spc="-130" dirty="0">
                <a:latin typeface="Trebuchet MS"/>
                <a:cs typeface="Trebuchet MS"/>
              </a:rPr>
              <a:t>company” </a:t>
            </a:r>
            <a:r>
              <a:rPr sz="3000" spc="-20" dirty="0">
                <a:latin typeface="Carlito"/>
                <a:cs typeface="Carlito"/>
              </a:rPr>
              <a:t>operates </a:t>
            </a:r>
            <a:r>
              <a:rPr sz="3000" dirty="0">
                <a:latin typeface="Carlito"/>
                <a:cs typeface="Carlito"/>
              </a:rPr>
              <a:t>in </a:t>
            </a:r>
            <a:r>
              <a:rPr sz="3000" spc="-10" dirty="0">
                <a:latin typeface="Carlito"/>
                <a:cs typeface="Carlito"/>
              </a:rPr>
              <a:t>real </a:t>
            </a:r>
            <a:r>
              <a:rPr sz="3000" spc="-25" dirty="0">
                <a:latin typeface="Carlito"/>
                <a:cs typeface="Carlito"/>
              </a:rPr>
              <a:t>life  </a:t>
            </a:r>
            <a:r>
              <a:rPr sz="3000" spc="-50" dirty="0">
                <a:latin typeface="Carlito"/>
                <a:cs typeface="Carlito"/>
              </a:rPr>
              <a:t>only, </a:t>
            </a:r>
            <a:r>
              <a:rPr sz="3000" spc="-5" dirty="0">
                <a:latin typeface="Carlito"/>
                <a:cs typeface="Carlito"/>
              </a:rPr>
              <a:t>uses </a:t>
            </a:r>
            <a:r>
              <a:rPr sz="3000" spc="-15" dirty="0">
                <a:latin typeface="Carlito"/>
                <a:cs typeface="Carlito"/>
              </a:rPr>
              <a:t>Internet to provide </a:t>
            </a:r>
            <a:r>
              <a:rPr sz="3000" spc="-10" dirty="0">
                <a:latin typeface="Carlito"/>
                <a:cs typeface="Carlito"/>
              </a:rPr>
              <a:t>information.  </a:t>
            </a:r>
            <a:r>
              <a:rPr sz="3000" spc="-15" dirty="0">
                <a:latin typeface="Carlito"/>
                <a:cs typeface="Carlito"/>
              </a:rPr>
              <a:t>Organizations </a:t>
            </a:r>
            <a:r>
              <a:rPr sz="3000" spc="-30" dirty="0">
                <a:latin typeface="Carlito"/>
                <a:cs typeface="Carlito"/>
              </a:rPr>
              <a:t>like </a:t>
            </a:r>
            <a:r>
              <a:rPr sz="3000" spc="-15" dirty="0">
                <a:latin typeface="Carlito"/>
                <a:cs typeface="Carlito"/>
              </a:rPr>
              <a:t>universities are </a:t>
            </a:r>
            <a:r>
              <a:rPr sz="3000" spc="-20" dirty="0">
                <a:latin typeface="Carlito"/>
                <a:cs typeface="Carlito"/>
              </a:rPr>
              <a:t>example </a:t>
            </a:r>
            <a:r>
              <a:rPr sz="3000" spc="-15" dirty="0">
                <a:latin typeface="Carlito"/>
                <a:cs typeface="Carlito"/>
              </a:rPr>
              <a:t>to</a:t>
            </a:r>
            <a:r>
              <a:rPr sz="3000" spc="35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this.</a:t>
            </a:r>
            <a:endParaRPr sz="3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3800">
              <a:latin typeface="Carlito"/>
              <a:cs typeface="Carlito"/>
            </a:endParaRPr>
          </a:p>
          <a:p>
            <a:pPr marL="355600" marR="161290" indent="-342900">
              <a:lnSpc>
                <a:spcPts val="324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170" dirty="0">
                <a:latin typeface="Trebuchet MS"/>
                <a:cs typeface="Trebuchet MS"/>
              </a:rPr>
              <a:t>“Click</a:t>
            </a:r>
            <a:r>
              <a:rPr sz="3000" i="1" spc="-170" dirty="0">
                <a:latin typeface="Arial"/>
                <a:cs typeface="Arial"/>
              </a:rPr>
              <a:t>-and-</a:t>
            </a:r>
            <a:r>
              <a:rPr sz="3000" i="1" spc="-170" dirty="0">
                <a:latin typeface="Trebuchet MS"/>
                <a:cs typeface="Trebuchet MS"/>
              </a:rPr>
              <a:t>mortar </a:t>
            </a:r>
            <a:r>
              <a:rPr sz="3000" i="1" spc="-130" dirty="0">
                <a:latin typeface="Trebuchet MS"/>
                <a:cs typeface="Trebuchet MS"/>
              </a:rPr>
              <a:t>company” </a:t>
            </a:r>
            <a:r>
              <a:rPr sz="3000" spc="-15" dirty="0">
                <a:latin typeface="Carlito"/>
                <a:cs typeface="Carlito"/>
              </a:rPr>
              <a:t>provide </a:t>
            </a:r>
            <a:r>
              <a:rPr sz="3000" spc="-5" dirty="0">
                <a:latin typeface="Carlito"/>
                <a:cs typeface="Carlito"/>
              </a:rPr>
              <a:t>sales both  </a:t>
            </a:r>
            <a:r>
              <a:rPr sz="3000" dirty="0">
                <a:latin typeface="Carlito"/>
                <a:cs typeface="Carlito"/>
              </a:rPr>
              <a:t>in </a:t>
            </a:r>
            <a:r>
              <a:rPr sz="3000" spc="-10" dirty="0">
                <a:latin typeface="Carlito"/>
                <a:cs typeface="Carlito"/>
              </a:rPr>
              <a:t>real </a:t>
            </a:r>
            <a:r>
              <a:rPr sz="3000" spc="-25" dirty="0">
                <a:latin typeface="Carlito"/>
                <a:cs typeface="Carlito"/>
              </a:rPr>
              <a:t>life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15" dirty="0">
                <a:latin typeface="Carlito"/>
                <a:cs typeface="Carlito"/>
              </a:rPr>
              <a:t>through Internet. </a:t>
            </a:r>
            <a:r>
              <a:rPr sz="3000" spc="-50" dirty="0">
                <a:latin typeface="Carlito"/>
                <a:cs typeface="Carlito"/>
              </a:rPr>
              <a:t>Vatan </a:t>
            </a:r>
            <a:r>
              <a:rPr sz="3000" spc="-10" dirty="0">
                <a:latin typeface="Carlito"/>
                <a:cs typeface="Carlito"/>
              </a:rPr>
              <a:t>Computer  </a:t>
            </a:r>
            <a:r>
              <a:rPr sz="3000" dirty="0">
                <a:latin typeface="Carlito"/>
                <a:cs typeface="Carlito"/>
              </a:rPr>
              <a:t>is an </a:t>
            </a:r>
            <a:r>
              <a:rPr sz="3000" spc="-15" dirty="0">
                <a:latin typeface="Carlito"/>
                <a:cs typeface="Carlito"/>
              </a:rPr>
              <a:t>example to</a:t>
            </a:r>
            <a:r>
              <a:rPr sz="3000" spc="-4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this.</a:t>
            </a:r>
            <a:endParaRPr sz="3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Arial"/>
              <a:buChar char="•"/>
            </a:pPr>
            <a:endParaRPr sz="3750">
              <a:latin typeface="Carlito"/>
              <a:cs typeface="Carlito"/>
            </a:endParaRPr>
          </a:p>
          <a:p>
            <a:pPr marL="355600" marR="8255" indent="-342900">
              <a:lnSpc>
                <a:spcPct val="9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185" dirty="0">
                <a:latin typeface="Trebuchet MS"/>
                <a:cs typeface="Trebuchet MS"/>
              </a:rPr>
              <a:t>“Click</a:t>
            </a:r>
            <a:r>
              <a:rPr sz="3000" i="1" spc="-185" dirty="0">
                <a:latin typeface="Arial"/>
                <a:cs typeface="Arial"/>
              </a:rPr>
              <a:t>-</a:t>
            </a:r>
            <a:r>
              <a:rPr sz="3000" i="1" spc="-185" dirty="0">
                <a:latin typeface="Trebuchet MS"/>
                <a:cs typeface="Trebuchet MS"/>
              </a:rPr>
              <a:t>only </a:t>
            </a:r>
            <a:r>
              <a:rPr sz="3000" i="1" spc="-130" dirty="0">
                <a:latin typeface="Trebuchet MS"/>
                <a:cs typeface="Trebuchet MS"/>
              </a:rPr>
              <a:t>company” </a:t>
            </a:r>
            <a:r>
              <a:rPr sz="3000" spc="-20" dirty="0">
                <a:latin typeface="Carlito"/>
                <a:cs typeface="Carlito"/>
              </a:rPr>
              <a:t>operates </a:t>
            </a:r>
            <a:r>
              <a:rPr sz="3000" spc="-5" dirty="0">
                <a:latin typeface="Carlito"/>
                <a:cs typeface="Carlito"/>
              </a:rPr>
              <a:t>only </a:t>
            </a:r>
            <a:r>
              <a:rPr sz="3000" spc="-10" dirty="0">
                <a:latin typeface="Carlito"/>
                <a:cs typeface="Carlito"/>
              </a:rPr>
              <a:t>online </a:t>
            </a:r>
            <a:r>
              <a:rPr sz="3000" dirty="0">
                <a:latin typeface="Carlito"/>
                <a:cs typeface="Carlito"/>
              </a:rPr>
              <a:t>and  </a:t>
            </a:r>
            <a:r>
              <a:rPr sz="3000" spc="-15" dirty="0">
                <a:latin typeface="Carlito"/>
                <a:cs typeface="Carlito"/>
              </a:rPr>
              <a:t>you </a:t>
            </a:r>
            <a:r>
              <a:rPr sz="3000" spc="-5" dirty="0">
                <a:latin typeface="Carlito"/>
                <a:cs typeface="Carlito"/>
              </a:rPr>
              <a:t>cannot </a:t>
            </a:r>
            <a:r>
              <a:rPr sz="3000" spc="-15" dirty="0">
                <a:latin typeface="Carlito"/>
                <a:cs typeface="Carlito"/>
              </a:rPr>
              <a:t>contact </a:t>
            </a:r>
            <a:r>
              <a:rPr sz="3000" dirty="0">
                <a:latin typeface="Carlito"/>
                <a:cs typeface="Carlito"/>
              </a:rPr>
              <a:t>in </a:t>
            </a:r>
            <a:r>
              <a:rPr sz="3000" spc="-15" dirty="0">
                <a:latin typeface="Carlito"/>
                <a:cs typeface="Carlito"/>
              </a:rPr>
              <a:t>real </a:t>
            </a:r>
            <a:r>
              <a:rPr sz="3000" spc="-25" dirty="0">
                <a:latin typeface="Carlito"/>
                <a:cs typeface="Carlito"/>
              </a:rPr>
              <a:t>life </a:t>
            </a:r>
            <a:r>
              <a:rPr sz="3000" dirty="0">
                <a:latin typeface="Carlito"/>
                <a:cs typeface="Carlito"/>
              </a:rPr>
              <a:t>with </a:t>
            </a:r>
            <a:r>
              <a:rPr sz="3000" spc="-5" dirty="0">
                <a:latin typeface="Carlito"/>
                <a:cs typeface="Carlito"/>
              </a:rPr>
              <a:t>such </a:t>
            </a:r>
            <a:r>
              <a:rPr sz="3000" spc="-40" dirty="0">
                <a:latin typeface="Carlito"/>
                <a:cs typeface="Carlito"/>
              </a:rPr>
              <a:t>company.  </a:t>
            </a:r>
            <a:r>
              <a:rPr sz="3000" spc="-10" dirty="0">
                <a:latin typeface="Carlito"/>
                <a:cs typeface="Carlito"/>
              </a:rPr>
              <a:t>Idefix </a:t>
            </a:r>
            <a:r>
              <a:rPr sz="3000" dirty="0">
                <a:latin typeface="Carlito"/>
                <a:cs typeface="Carlito"/>
              </a:rPr>
              <a:t>is an </a:t>
            </a:r>
            <a:r>
              <a:rPr sz="3000" spc="-20" dirty="0">
                <a:latin typeface="Carlito"/>
                <a:cs typeface="Carlito"/>
              </a:rPr>
              <a:t>example </a:t>
            </a:r>
            <a:r>
              <a:rPr sz="3000" spc="-10" dirty="0">
                <a:latin typeface="Carlito"/>
                <a:cs typeface="Carlito"/>
              </a:rPr>
              <a:t>to </a:t>
            </a:r>
            <a:r>
              <a:rPr sz="3000" dirty="0">
                <a:latin typeface="Carlito"/>
                <a:cs typeface="Carlito"/>
              </a:rPr>
              <a:t>this, </a:t>
            </a:r>
            <a:r>
              <a:rPr sz="3000" spc="-15" dirty="0">
                <a:latin typeface="Carlito"/>
                <a:cs typeface="Carlito"/>
              </a:rPr>
              <a:t>you </a:t>
            </a:r>
            <a:r>
              <a:rPr sz="3000" spc="-10" dirty="0">
                <a:latin typeface="Carlito"/>
                <a:cs typeface="Carlito"/>
              </a:rPr>
              <a:t>can </a:t>
            </a:r>
            <a:r>
              <a:rPr sz="3000" spc="-5" dirty="0">
                <a:latin typeface="Carlito"/>
                <a:cs typeface="Carlito"/>
              </a:rPr>
              <a:t>only buy  </a:t>
            </a:r>
            <a:r>
              <a:rPr sz="3000" dirty="0">
                <a:latin typeface="Carlito"/>
                <a:cs typeface="Carlito"/>
              </a:rPr>
              <a:t>those </a:t>
            </a:r>
            <a:r>
              <a:rPr sz="3000" spc="-10" dirty="0">
                <a:latin typeface="Carlito"/>
                <a:cs typeface="Carlito"/>
              </a:rPr>
              <a:t>books</a:t>
            </a:r>
            <a:r>
              <a:rPr sz="3000" spc="-30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online.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7448" y="461594"/>
            <a:ext cx="57734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Search </a:t>
            </a:r>
            <a:r>
              <a:rPr sz="4400" dirty="0"/>
              <a:t>Engine</a:t>
            </a:r>
            <a:r>
              <a:rPr sz="4400" spc="-114" dirty="0"/>
              <a:t> </a:t>
            </a:r>
            <a:r>
              <a:rPr sz="4400" spc="-15" dirty="0"/>
              <a:t>Marketing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37461"/>
            <a:ext cx="7935595" cy="3894454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433070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rlito"/>
                <a:cs typeface="Carlito"/>
              </a:rPr>
              <a:t>With the </a:t>
            </a:r>
            <a:r>
              <a:rPr sz="2700" spc="-5" dirty="0">
                <a:latin typeface="Carlito"/>
                <a:cs typeface="Carlito"/>
              </a:rPr>
              <a:t>increasing popularity of </a:t>
            </a:r>
            <a:r>
              <a:rPr sz="2700" dirty="0">
                <a:latin typeface="Carlito"/>
                <a:cs typeface="Carlito"/>
              </a:rPr>
              <a:t>Google and </a:t>
            </a:r>
            <a:r>
              <a:rPr sz="2700" spc="-5" dirty="0">
                <a:latin typeface="Carlito"/>
                <a:cs typeface="Carlito"/>
              </a:rPr>
              <a:t>such  </a:t>
            </a:r>
            <a:r>
              <a:rPr sz="2700" spc="-10" dirty="0">
                <a:latin typeface="Carlito"/>
                <a:cs typeface="Carlito"/>
              </a:rPr>
              <a:t>search </a:t>
            </a:r>
            <a:r>
              <a:rPr sz="2700" dirty="0">
                <a:latin typeface="Carlito"/>
                <a:cs typeface="Carlito"/>
              </a:rPr>
              <a:t>engines, </a:t>
            </a:r>
            <a:r>
              <a:rPr sz="2700" spc="-10" dirty="0">
                <a:latin typeface="Carlito"/>
                <a:cs typeface="Carlito"/>
              </a:rPr>
              <a:t>Search </a:t>
            </a:r>
            <a:r>
              <a:rPr sz="2700" spc="-5" dirty="0">
                <a:latin typeface="Carlito"/>
                <a:cs typeface="Carlito"/>
              </a:rPr>
              <a:t>Engine </a:t>
            </a:r>
            <a:r>
              <a:rPr sz="2700" spc="-15" dirty="0">
                <a:latin typeface="Carlito"/>
                <a:cs typeface="Carlito"/>
              </a:rPr>
              <a:t>Marketing </a:t>
            </a:r>
            <a:r>
              <a:rPr sz="2700" spc="-10" dirty="0">
                <a:latin typeface="Carlito"/>
                <a:cs typeface="Carlito"/>
              </a:rPr>
              <a:t>concept</a:t>
            </a:r>
            <a:r>
              <a:rPr sz="2700" spc="-17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is  </a:t>
            </a:r>
            <a:r>
              <a:rPr sz="2700" spc="-15" dirty="0">
                <a:latin typeface="Carlito"/>
                <a:cs typeface="Carlito"/>
              </a:rPr>
              <a:t>introduced.</a:t>
            </a:r>
            <a:endParaRPr sz="27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3150">
              <a:latin typeface="Carlito"/>
              <a:cs typeface="Carlito"/>
            </a:endParaRPr>
          </a:p>
          <a:p>
            <a:pPr marL="355600" marR="5080" indent="-342900">
              <a:lnSpc>
                <a:spcPct val="8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rlito"/>
                <a:cs typeface="Carlito"/>
              </a:rPr>
              <a:t>The </a:t>
            </a:r>
            <a:r>
              <a:rPr sz="2700" spc="-10" dirty="0">
                <a:latin typeface="Carlito"/>
                <a:cs typeface="Carlito"/>
              </a:rPr>
              <a:t>concept </a:t>
            </a:r>
            <a:r>
              <a:rPr sz="2700" dirty="0">
                <a:latin typeface="Carlito"/>
                <a:cs typeface="Carlito"/>
              </a:rPr>
              <a:t>is </a:t>
            </a:r>
            <a:r>
              <a:rPr sz="2700" spc="-10" dirty="0">
                <a:latin typeface="Carlito"/>
                <a:cs typeface="Carlito"/>
              </a:rPr>
              <a:t>defined </a:t>
            </a:r>
            <a:r>
              <a:rPr sz="2700" dirty="0">
                <a:latin typeface="Carlito"/>
                <a:cs typeface="Carlito"/>
              </a:rPr>
              <a:t>as a </a:t>
            </a:r>
            <a:r>
              <a:rPr sz="2700" spc="-20" dirty="0">
                <a:latin typeface="Carlito"/>
                <a:cs typeface="Carlito"/>
              </a:rPr>
              <a:t>form </a:t>
            </a:r>
            <a:r>
              <a:rPr sz="2700" dirty="0">
                <a:latin typeface="Carlito"/>
                <a:cs typeface="Carlito"/>
              </a:rPr>
              <a:t>of </a:t>
            </a:r>
            <a:r>
              <a:rPr sz="2700" spc="-15" dirty="0">
                <a:latin typeface="Carlito"/>
                <a:cs typeface="Carlito"/>
              </a:rPr>
              <a:t>Internet marketing  </a:t>
            </a:r>
            <a:r>
              <a:rPr sz="2700" spc="-10" dirty="0">
                <a:latin typeface="Carlito"/>
                <a:cs typeface="Carlito"/>
              </a:rPr>
              <a:t>that seeks </a:t>
            </a:r>
            <a:r>
              <a:rPr sz="2700" spc="-15" dirty="0">
                <a:latin typeface="Carlito"/>
                <a:cs typeface="Carlito"/>
              </a:rPr>
              <a:t>to promote </a:t>
            </a:r>
            <a:r>
              <a:rPr sz="2700" spc="-10" dirty="0">
                <a:latin typeface="Carlito"/>
                <a:cs typeface="Carlito"/>
              </a:rPr>
              <a:t>websites by </a:t>
            </a:r>
            <a:r>
              <a:rPr sz="2700" spc="-5" dirty="0">
                <a:latin typeface="Carlito"/>
                <a:cs typeface="Carlito"/>
              </a:rPr>
              <a:t>increasing </a:t>
            </a:r>
            <a:r>
              <a:rPr sz="2700" dirty="0">
                <a:latin typeface="Carlito"/>
                <a:cs typeface="Carlito"/>
              </a:rPr>
              <a:t>their  visibility in </a:t>
            </a:r>
            <a:r>
              <a:rPr sz="2700" spc="-10" dirty="0">
                <a:latin typeface="Carlito"/>
                <a:cs typeface="Carlito"/>
              </a:rPr>
              <a:t>search </a:t>
            </a:r>
            <a:r>
              <a:rPr sz="2700" dirty="0">
                <a:latin typeface="Carlito"/>
                <a:cs typeface="Carlito"/>
              </a:rPr>
              <a:t>engine </a:t>
            </a:r>
            <a:r>
              <a:rPr sz="2700" spc="-10" dirty="0">
                <a:latin typeface="Carlito"/>
                <a:cs typeface="Carlito"/>
              </a:rPr>
              <a:t>result pages </a:t>
            </a:r>
            <a:r>
              <a:rPr sz="2700" spc="-15" dirty="0">
                <a:latin typeface="Carlito"/>
                <a:cs typeface="Carlito"/>
              </a:rPr>
              <a:t>through </a:t>
            </a:r>
            <a:r>
              <a:rPr sz="2700" spc="-5" dirty="0">
                <a:latin typeface="Carlito"/>
                <a:cs typeface="Carlito"/>
              </a:rPr>
              <a:t>the use  of </a:t>
            </a:r>
            <a:r>
              <a:rPr sz="2700" spc="-10" dirty="0">
                <a:latin typeface="Carlito"/>
                <a:cs typeface="Carlito"/>
              </a:rPr>
              <a:t>search </a:t>
            </a:r>
            <a:r>
              <a:rPr sz="2700" dirty="0">
                <a:latin typeface="Carlito"/>
                <a:cs typeface="Carlito"/>
              </a:rPr>
              <a:t>engine </a:t>
            </a:r>
            <a:r>
              <a:rPr sz="2700" spc="-10" dirty="0">
                <a:latin typeface="Carlito"/>
                <a:cs typeface="Carlito"/>
              </a:rPr>
              <a:t>optimization. </a:t>
            </a:r>
            <a:r>
              <a:rPr sz="2700" dirty="0">
                <a:latin typeface="Carlito"/>
                <a:cs typeface="Carlito"/>
              </a:rPr>
              <a:t>It </a:t>
            </a:r>
            <a:r>
              <a:rPr sz="2700" spc="-15" dirty="0">
                <a:latin typeface="Carlito"/>
                <a:cs typeface="Carlito"/>
              </a:rPr>
              <a:t>provides </a:t>
            </a:r>
            <a:r>
              <a:rPr sz="2700" spc="-5" dirty="0">
                <a:latin typeface="Carlito"/>
                <a:cs typeface="Carlito"/>
              </a:rPr>
              <a:t>increased  visibility </a:t>
            </a:r>
            <a:r>
              <a:rPr sz="2700" spc="-25" dirty="0">
                <a:latin typeface="Carlito"/>
                <a:cs typeface="Carlito"/>
              </a:rPr>
              <a:t>for </a:t>
            </a:r>
            <a:r>
              <a:rPr sz="2700" dirty="0">
                <a:latin typeface="Carlito"/>
                <a:cs typeface="Carlito"/>
              </a:rPr>
              <a:t>the </a:t>
            </a:r>
            <a:r>
              <a:rPr sz="2700" spc="-10" dirty="0">
                <a:latin typeface="Carlito"/>
                <a:cs typeface="Carlito"/>
              </a:rPr>
              <a:t>companies </a:t>
            </a:r>
            <a:r>
              <a:rPr sz="2700" spc="-25" dirty="0">
                <a:latin typeface="Carlito"/>
                <a:cs typeface="Carlito"/>
              </a:rPr>
              <a:t>for </a:t>
            </a:r>
            <a:r>
              <a:rPr sz="2700" dirty="0">
                <a:latin typeface="Carlito"/>
                <a:cs typeface="Carlito"/>
              </a:rPr>
              <a:t>the </a:t>
            </a:r>
            <a:r>
              <a:rPr sz="2700" spc="-10" dirty="0">
                <a:latin typeface="Carlito"/>
                <a:cs typeface="Carlito"/>
              </a:rPr>
              <a:t>reason that  </a:t>
            </a:r>
            <a:r>
              <a:rPr sz="2700" spc="-5" dirty="0">
                <a:latin typeface="Carlito"/>
                <a:cs typeface="Carlito"/>
              </a:rPr>
              <a:t>whenever people </a:t>
            </a:r>
            <a:r>
              <a:rPr sz="2700" spc="-20" dirty="0">
                <a:latin typeface="Carlito"/>
                <a:cs typeface="Carlito"/>
              </a:rPr>
              <a:t>have </a:t>
            </a:r>
            <a:r>
              <a:rPr sz="2700" dirty="0">
                <a:latin typeface="Carlito"/>
                <a:cs typeface="Carlito"/>
              </a:rPr>
              <a:t>a </a:t>
            </a:r>
            <a:r>
              <a:rPr sz="2700" spc="-10" dirty="0">
                <a:latin typeface="Carlito"/>
                <a:cs typeface="Carlito"/>
              </a:rPr>
              <a:t>question </a:t>
            </a:r>
            <a:r>
              <a:rPr sz="2700" spc="-5" dirty="0">
                <a:latin typeface="Carlito"/>
                <a:cs typeface="Carlito"/>
              </a:rPr>
              <a:t>on </a:t>
            </a:r>
            <a:r>
              <a:rPr sz="2700" spc="-10" dirty="0">
                <a:latin typeface="Carlito"/>
                <a:cs typeface="Carlito"/>
              </a:rPr>
              <a:t>their </a:t>
            </a:r>
            <a:r>
              <a:rPr sz="2700" dirty="0">
                <a:latin typeface="Carlito"/>
                <a:cs typeface="Carlito"/>
              </a:rPr>
              <a:t>minds,</a:t>
            </a:r>
            <a:r>
              <a:rPr sz="2700" spc="-125" dirty="0">
                <a:latin typeface="Carlito"/>
                <a:cs typeface="Carlito"/>
              </a:rPr>
              <a:t> </a:t>
            </a:r>
            <a:r>
              <a:rPr sz="2700" spc="-5" dirty="0">
                <a:latin typeface="Carlito"/>
                <a:cs typeface="Carlito"/>
              </a:rPr>
              <a:t>they  </a:t>
            </a:r>
            <a:r>
              <a:rPr sz="2700" dirty="0">
                <a:latin typeface="Carlito"/>
                <a:cs typeface="Carlito"/>
              </a:rPr>
              <a:t>ask</a:t>
            </a:r>
            <a:r>
              <a:rPr sz="2700" spc="-35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Google.</a:t>
            </a:r>
            <a:endParaRPr sz="2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0869" y="461594"/>
            <a:ext cx="43840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5" dirty="0"/>
              <a:t>Tourism</a:t>
            </a:r>
            <a:r>
              <a:rPr sz="4400" spc="-90" dirty="0"/>
              <a:t> </a:t>
            </a:r>
            <a:r>
              <a:rPr sz="4400" spc="-20" dirty="0"/>
              <a:t>Marketing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45081"/>
            <a:ext cx="7795259" cy="3607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27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b="1" spc="-35" dirty="0">
                <a:latin typeface="Carlito"/>
                <a:cs typeface="Carlito"/>
              </a:rPr>
              <a:t>Tourism </a:t>
            </a:r>
            <a:r>
              <a:rPr sz="2500" b="1" spc="-15" dirty="0">
                <a:latin typeface="Carlito"/>
                <a:cs typeface="Carlito"/>
              </a:rPr>
              <a:t>Marketing </a:t>
            </a:r>
            <a:r>
              <a:rPr sz="2500" spc="-5" dirty="0">
                <a:latin typeface="Carlito"/>
                <a:cs typeface="Carlito"/>
              </a:rPr>
              <a:t>is the managerial </a:t>
            </a:r>
            <a:r>
              <a:rPr sz="2500" spc="-10" dirty="0">
                <a:latin typeface="Carlito"/>
                <a:cs typeface="Carlito"/>
              </a:rPr>
              <a:t>process</a:t>
            </a:r>
            <a:r>
              <a:rPr sz="2500" spc="55" dirty="0">
                <a:latin typeface="Carlito"/>
                <a:cs typeface="Carlito"/>
              </a:rPr>
              <a:t> </a:t>
            </a:r>
            <a:r>
              <a:rPr sz="2500" spc="-10" dirty="0">
                <a:latin typeface="Carlito"/>
                <a:cs typeface="Carlito"/>
              </a:rPr>
              <a:t>of</a:t>
            </a:r>
            <a:endParaRPr sz="2500">
              <a:latin typeface="Carlito"/>
              <a:cs typeface="Carlito"/>
            </a:endParaRPr>
          </a:p>
          <a:p>
            <a:pPr marL="355600" marR="179070">
              <a:lnSpc>
                <a:spcPct val="80000"/>
              </a:lnSpc>
              <a:spcBef>
                <a:spcPts val="300"/>
              </a:spcBef>
            </a:pPr>
            <a:r>
              <a:rPr sz="2500" spc="-65" dirty="0">
                <a:latin typeface="Arial"/>
                <a:cs typeface="Arial"/>
              </a:rPr>
              <a:t>anticipating </a:t>
            </a:r>
            <a:r>
              <a:rPr sz="2500" spc="-120" dirty="0">
                <a:latin typeface="Arial"/>
                <a:cs typeface="Arial"/>
              </a:rPr>
              <a:t>and </a:t>
            </a:r>
            <a:r>
              <a:rPr sz="2500" spc="-100" dirty="0">
                <a:latin typeface="Arial"/>
                <a:cs typeface="Arial"/>
              </a:rPr>
              <a:t>satisfying existing </a:t>
            </a:r>
            <a:r>
              <a:rPr sz="2500" spc="-120" dirty="0">
                <a:latin typeface="Arial"/>
                <a:cs typeface="Arial"/>
              </a:rPr>
              <a:t>and </a:t>
            </a:r>
            <a:r>
              <a:rPr sz="2500" spc="-35" dirty="0">
                <a:latin typeface="Arial"/>
                <a:cs typeface="Arial"/>
              </a:rPr>
              <a:t>potential</a:t>
            </a:r>
            <a:r>
              <a:rPr sz="2500" spc="-285" dirty="0">
                <a:latin typeface="Arial"/>
                <a:cs typeface="Arial"/>
              </a:rPr>
              <a:t> </a:t>
            </a:r>
            <a:r>
              <a:rPr sz="2500" spc="-60" dirty="0">
                <a:latin typeface="Arial"/>
                <a:cs typeface="Arial"/>
              </a:rPr>
              <a:t>visitors’  </a:t>
            </a:r>
            <a:r>
              <a:rPr sz="2500" spc="-15" dirty="0">
                <a:latin typeface="Carlito"/>
                <a:cs typeface="Carlito"/>
              </a:rPr>
              <a:t>wants </a:t>
            </a:r>
            <a:r>
              <a:rPr sz="2500" spc="-10" dirty="0">
                <a:latin typeface="Carlito"/>
                <a:cs typeface="Carlito"/>
              </a:rPr>
              <a:t>more </a:t>
            </a:r>
            <a:r>
              <a:rPr sz="2500" spc="-15" dirty="0">
                <a:latin typeface="Carlito"/>
                <a:cs typeface="Carlito"/>
              </a:rPr>
              <a:t>effectively </a:t>
            </a:r>
            <a:r>
              <a:rPr sz="2500" spc="-5" dirty="0">
                <a:latin typeface="Carlito"/>
                <a:cs typeface="Carlito"/>
              </a:rPr>
              <a:t>then </a:t>
            </a:r>
            <a:r>
              <a:rPr sz="2500" spc="-10" dirty="0">
                <a:latin typeface="Carlito"/>
                <a:cs typeface="Carlito"/>
              </a:rPr>
              <a:t>competitive </a:t>
            </a:r>
            <a:r>
              <a:rPr sz="2500" spc="-15" dirty="0">
                <a:latin typeface="Carlito"/>
                <a:cs typeface="Carlito"/>
              </a:rPr>
              <a:t>suppliers </a:t>
            </a:r>
            <a:r>
              <a:rPr sz="2500" spc="-10" dirty="0">
                <a:latin typeface="Carlito"/>
                <a:cs typeface="Carlito"/>
              </a:rPr>
              <a:t>or  destinations.</a:t>
            </a:r>
            <a:endParaRPr sz="25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900">
              <a:latin typeface="Carlito"/>
              <a:cs typeface="Carlito"/>
            </a:endParaRPr>
          </a:p>
          <a:p>
            <a:pPr marL="355600" marR="5080" indent="-342900">
              <a:lnSpc>
                <a:spcPct val="8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0" dirty="0">
                <a:latin typeface="Carlito"/>
                <a:cs typeface="Carlito"/>
              </a:rPr>
              <a:t>The management </a:t>
            </a:r>
            <a:r>
              <a:rPr sz="2500" spc="-5" dirty="0">
                <a:latin typeface="Carlito"/>
                <a:cs typeface="Carlito"/>
              </a:rPr>
              <a:t>of </a:t>
            </a:r>
            <a:r>
              <a:rPr sz="2500" spc="-20" dirty="0">
                <a:latin typeface="Carlito"/>
                <a:cs typeface="Carlito"/>
              </a:rPr>
              <a:t>exchange </a:t>
            </a:r>
            <a:r>
              <a:rPr sz="2500" spc="-5" dirty="0">
                <a:latin typeface="Carlito"/>
                <a:cs typeface="Carlito"/>
              </a:rPr>
              <a:t>is </a:t>
            </a:r>
            <a:r>
              <a:rPr sz="2500" spc="-10" dirty="0">
                <a:latin typeface="Carlito"/>
                <a:cs typeface="Carlito"/>
              </a:rPr>
              <a:t>driven by </a:t>
            </a:r>
            <a:r>
              <a:rPr sz="2500" spc="-15" dirty="0">
                <a:latin typeface="Carlito"/>
                <a:cs typeface="Carlito"/>
              </a:rPr>
              <a:t>profit,  </a:t>
            </a:r>
            <a:r>
              <a:rPr sz="2500" spc="-10" dirty="0">
                <a:latin typeface="Carlito"/>
                <a:cs typeface="Carlito"/>
              </a:rPr>
              <a:t>community </a:t>
            </a:r>
            <a:r>
              <a:rPr sz="2500" spc="-15" dirty="0">
                <a:latin typeface="Carlito"/>
                <a:cs typeface="Carlito"/>
              </a:rPr>
              <a:t>gain, </a:t>
            </a:r>
            <a:r>
              <a:rPr sz="2500" spc="-5" dirty="0">
                <a:latin typeface="Carlito"/>
                <a:cs typeface="Carlito"/>
              </a:rPr>
              <a:t>or </a:t>
            </a:r>
            <a:r>
              <a:rPr sz="2500" spc="-10" dirty="0">
                <a:latin typeface="Carlito"/>
                <a:cs typeface="Carlito"/>
              </a:rPr>
              <a:t>both; </a:t>
            </a:r>
            <a:r>
              <a:rPr sz="2500" dirty="0">
                <a:latin typeface="Carlito"/>
                <a:cs typeface="Carlito"/>
              </a:rPr>
              <a:t>either </a:t>
            </a:r>
            <a:r>
              <a:rPr sz="2500" spc="-25" dirty="0">
                <a:latin typeface="Carlito"/>
                <a:cs typeface="Carlito"/>
              </a:rPr>
              <a:t>way </a:t>
            </a:r>
            <a:r>
              <a:rPr sz="2500" dirty="0">
                <a:latin typeface="Carlito"/>
                <a:cs typeface="Carlito"/>
              </a:rPr>
              <a:t>long-term </a:t>
            </a:r>
            <a:r>
              <a:rPr sz="2500" spc="-5" dirty="0">
                <a:latin typeface="Carlito"/>
                <a:cs typeface="Carlito"/>
              </a:rPr>
              <a:t>success  </a:t>
            </a:r>
            <a:r>
              <a:rPr sz="2500" spc="-10" dirty="0">
                <a:latin typeface="Carlito"/>
                <a:cs typeface="Carlito"/>
              </a:rPr>
              <a:t>depends </a:t>
            </a:r>
            <a:r>
              <a:rPr sz="2500" spc="-5" dirty="0">
                <a:latin typeface="Carlito"/>
                <a:cs typeface="Carlito"/>
              </a:rPr>
              <a:t>on a </a:t>
            </a:r>
            <a:r>
              <a:rPr sz="2500" spc="-15" dirty="0">
                <a:latin typeface="Carlito"/>
                <a:cs typeface="Carlito"/>
              </a:rPr>
              <a:t>satisfactory </a:t>
            </a:r>
            <a:r>
              <a:rPr sz="2500" spc="-10" dirty="0">
                <a:latin typeface="Carlito"/>
                <a:cs typeface="Carlito"/>
              </a:rPr>
              <a:t>interaction between consumer  </a:t>
            </a:r>
            <a:r>
              <a:rPr sz="2500" spc="-5" dirty="0">
                <a:latin typeface="Carlito"/>
                <a:cs typeface="Carlito"/>
              </a:rPr>
              <a:t>and </a:t>
            </a:r>
            <a:r>
              <a:rPr sz="2500" spc="-35" dirty="0">
                <a:latin typeface="Carlito"/>
                <a:cs typeface="Carlito"/>
              </a:rPr>
              <a:t>supplier. </a:t>
            </a:r>
            <a:r>
              <a:rPr sz="2500" spc="-5" dirty="0">
                <a:latin typeface="Carlito"/>
                <a:cs typeface="Carlito"/>
              </a:rPr>
              <a:t>It also means </a:t>
            </a:r>
            <a:r>
              <a:rPr sz="2500" spc="-10" dirty="0">
                <a:latin typeface="Carlito"/>
                <a:cs typeface="Carlito"/>
              </a:rPr>
              <a:t>securing </a:t>
            </a:r>
            <a:r>
              <a:rPr sz="2500" spc="-15" dirty="0">
                <a:latin typeface="Carlito"/>
                <a:cs typeface="Carlito"/>
              </a:rPr>
              <a:t>environmental </a:t>
            </a:r>
            <a:r>
              <a:rPr sz="2500" spc="-5" dirty="0">
                <a:latin typeface="Carlito"/>
                <a:cs typeface="Carlito"/>
              </a:rPr>
              <a:t>and  </a:t>
            </a:r>
            <a:r>
              <a:rPr sz="2500" spc="-10" dirty="0">
                <a:latin typeface="Carlito"/>
                <a:cs typeface="Carlito"/>
              </a:rPr>
              <a:t>societal </a:t>
            </a:r>
            <a:r>
              <a:rPr sz="2500" spc="-5" dirty="0">
                <a:latin typeface="Carlito"/>
                <a:cs typeface="Carlito"/>
              </a:rPr>
              <a:t>needs </a:t>
            </a:r>
            <a:r>
              <a:rPr sz="2500" dirty="0">
                <a:latin typeface="Carlito"/>
                <a:cs typeface="Carlito"/>
              </a:rPr>
              <a:t>as </a:t>
            </a:r>
            <a:r>
              <a:rPr sz="2500" spc="-10" dirty="0">
                <a:latin typeface="Carlito"/>
                <a:cs typeface="Carlito"/>
              </a:rPr>
              <a:t>wee </a:t>
            </a:r>
            <a:r>
              <a:rPr sz="2500" spc="-5" dirty="0">
                <a:latin typeface="Carlito"/>
                <a:cs typeface="Carlito"/>
              </a:rPr>
              <a:t>as </a:t>
            </a:r>
            <a:r>
              <a:rPr sz="2500" spc="-20" dirty="0">
                <a:latin typeface="Carlito"/>
                <a:cs typeface="Carlito"/>
              </a:rPr>
              <a:t>core </a:t>
            </a:r>
            <a:r>
              <a:rPr sz="2500" spc="-10" dirty="0">
                <a:latin typeface="Carlito"/>
                <a:cs typeface="Carlito"/>
              </a:rPr>
              <a:t>consumer satisfaction. They  </a:t>
            </a:r>
            <a:r>
              <a:rPr sz="2500" spc="-15" dirty="0">
                <a:latin typeface="Carlito"/>
                <a:cs typeface="Carlito"/>
              </a:rPr>
              <a:t>can </a:t>
            </a:r>
            <a:r>
              <a:rPr sz="2500" spc="-5" dirty="0">
                <a:latin typeface="Carlito"/>
                <a:cs typeface="Carlito"/>
              </a:rPr>
              <a:t>no </a:t>
            </a:r>
            <a:r>
              <a:rPr sz="2500" spc="-10" dirty="0">
                <a:latin typeface="Carlito"/>
                <a:cs typeface="Carlito"/>
              </a:rPr>
              <a:t>longer </a:t>
            </a:r>
            <a:r>
              <a:rPr sz="2500" spc="-5" dirty="0">
                <a:latin typeface="Carlito"/>
                <a:cs typeface="Carlito"/>
              </a:rPr>
              <a:t>be </a:t>
            </a:r>
            <a:r>
              <a:rPr sz="2500" spc="-20" dirty="0">
                <a:latin typeface="Carlito"/>
                <a:cs typeface="Carlito"/>
              </a:rPr>
              <a:t>regarded </a:t>
            </a:r>
            <a:r>
              <a:rPr sz="2500" spc="-5" dirty="0">
                <a:latin typeface="Carlito"/>
                <a:cs typeface="Carlito"/>
              </a:rPr>
              <a:t>as mutually</a:t>
            </a:r>
            <a:r>
              <a:rPr sz="2500" spc="70" dirty="0">
                <a:latin typeface="Carlito"/>
                <a:cs typeface="Carlito"/>
              </a:rPr>
              <a:t> </a:t>
            </a:r>
            <a:r>
              <a:rPr sz="2500" spc="-15" dirty="0">
                <a:latin typeface="Carlito"/>
                <a:cs typeface="Carlito"/>
              </a:rPr>
              <a:t>exclusive.</a:t>
            </a:r>
            <a:endParaRPr sz="25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7360" y="461594"/>
            <a:ext cx="41300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20" dirty="0">
                <a:latin typeface="Carlito"/>
                <a:cs typeface="Carlito"/>
              </a:rPr>
              <a:t>Personal</a:t>
            </a:r>
            <a:r>
              <a:rPr sz="4400" b="0" spc="-80" dirty="0">
                <a:latin typeface="Carlito"/>
                <a:cs typeface="Carlito"/>
              </a:rPr>
              <a:t> </a:t>
            </a:r>
            <a:r>
              <a:rPr sz="4400" b="0" spc="-10" dirty="0">
                <a:latin typeface="Carlito"/>
                <a:cs typeface="Carlito"/>
              </a:rPr>
              <a:t>Branding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63370"/>
            <a:ext cx="8072120" cy="448437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147955">
              <a:lnSpc>
                <a:spcPct val="90000"/>
              </a:lnSpc>
              <a:spcBef>
                <a:spcPts val="459"/>
              </a:spcBef>
            </a:pPr>
            <a:r>
              <a:rPr sz="3000" i="1" spc="-229" dirty="0">
                <a:latin typeface="Trebuchet MS"/>
                <a:cs typeface="Trebuchet MS"/>
              </a:rPr>
              <a:t>“Your </a:t>
            </a:r>
            <a:r>
              <a:rPr sz="3000" i="1" spc="-135" dirty="0">
                <a:latin typeface="Trebuchet MS"/>
                <a:cs typeface="Trebuchet MS"/>
              </a:rPr>
              <a:t>personal </a:t>
            </a:r>
            <a:r>
              <a:rPr sz="3000" i="1" spc="-125" dirty="0">
                <a:latin typeface="Trebuchet MS"/>
                <a:cs typeface="Trebuchet MS"/>
              </a:rPr>
              <a:t>brand </a:t>
            </a:r>
            <a:r>
              <a:rPr sz="3000" i="1" spc="-140" dirty="0">
                <a:latin typeface="Trebuchet MS"/>
                <a:cs typeface="Trebuchet MS"/>
              </a:rPr>
              <a:t>is</a:t>
            </a:r>
            <a:r>
              <a:rPr sz="3000" i="1" spc="-670" dirty="0">
                <a:latin typeface="Trebuchet MS"/>
                <a:cs typeface="Trebuchet MS"/>
              </a:rPr>
              <a:t> </a:t>
            </a:r>
            <a:r>
              <a:rPr sz="3000" i="1" spc="-190" dirty="0">
                <a:latin typeface="Trebuchet MS"/>
                <a:cs typeface="Trebuchet MS"/>
              </a:rPr>
              <a:t>the </a:t>
            </a:r>
            <a:r>
              <a:rPr sz="3000" i="1" spc="-195" dirty="0">
                <a:latin typeface="Trebuchet MS"/>
                <a:cs typeface="Trebuchet MS"/>
              </a:rPr>
              <a:t>powerful, </a:t>
            </a:r>
            <a:r>
              <a:rPr sz="3000" i="1" spc="-240" dirty="0">
                <a:latin typeface="Trebuchet MS"/>
                <a:cs typeface="Trebuchet MS"/>
              </a:rPr>
              <a:t>clear, </a:t>
            </a:r>
            <a:r>
              <a:rPr sz="3000" i="1" spc="-165" dirty="0">
                <a:latin typeface="Trebuchet MS"/>
                <a:cs typeface="Trebuchet MS"/>
              </a:rPr>
              <a:t>positive  </a:t>
            </a:r>
            <a:r>
              <a:rPr sz="3000" i="1" spc="-120" dirty="0">
                <a:latin typeface="Arial"/>
                <a:cs typeface="Arial"/>
              </a:rPr>
              <a:t>idea </a:t>
            </a:r>
            <a:r>
              <a:rPr sz="3000" i="1" spc="25" dirty="0">
                <a:latin typeface="Arial"/>
                <a:cs typeface="Arial"/>
              </a:rPr>
              <a:t>that </a:t>
            </a:r>
            <a:r>
              <a:rPr sz="3000" i="1" spc="-225" dirty="0">
                <a:latin typeface="Arial"/>
                <a:cs typeface="Arial"/>
              </a:rPr>
              <a:t>comes </a:t>
            </a:r>
            <a:r>
              <a:rPr sz="3000" i="1" dirty="0">
                <a:latin typeface="Arial"/>
                <a:cs typeface="Arial"/>
              </a:rPr>
              <a:t>to </a:t>
            </a:r>
            <a:r>
              <a:rPr sz="3000" i="1" spc="-95" dirty="0">
                <a:latin typeface="Arial"/>
                <a:cs typeface="Arial"/>
              </a:rPr>
              <a:t>mind </a:t>
            </a:r>
            <a:r>
              <a:rPr sz="3000" i="1" spc="-145" dirty="0">
                <a:latin typeface="Arial"/>
                <a:cs typeface="Arial"/>
              </a:rPr>
              <a:t>whenever </a:t>
            </a:r>
            <a:r>
              <a:rPr sz="3000" i="1" spc="-65" dirty="0">
                <a:latin typeface="Arial"/>
                <a:cs typeface="Arial"/>
              </a:rPr>
              <a:t>other </a:t>
            </a:r>
            <a:r>
              <a:rPr sz="3000" i="1" spc="-145" dirty="0">
                <a:latin typeface="Arial"/>
                <a:cs typeface="Arial"/>
              </a:rPr>
              <a:t>people  </a:t>
            </a:r>
            <a:r>
              <a:rPr sz="3000" i="1" spc="-40" dirty="0">
                <a:latin typeface="Arial"/>
                <a:cs typeface="Arial"/>
              </a:rPr>
              <a:t>think </a:t>
            </a:r>
            <a:r>
              <a:rPr sz="3000" i="1" spc="-30" dirty="0">
                <a:latin typeface="Arial"/>
                <a:cs typeface="Arial"/>
              </a:rPr>
              <a:t>of</a:t>
            </a:r>
            <a:r>
              <a:rPr sz="3000" i="1" spc="-330" dirty="0">
                <a:latin typeface="Arial"/>
                <a:cs typeface="Arial"/>
              </a:rPr>
              <a:t> </a:t>
            </a:r>
            <a:r>
              <a:rPr sz="3000" i="1" spc="-130" dirty="0">
                <a:latin typeface="Arial"/>
                <a:cs typeface="Arial"/>
              </a:rPr>
              <a:t>you.</a:t>
            </a:r>
            <a:endParaRPr sz="3000">
              <a:latin typeface="Arial"/>
              <a:cs typeface="Arial"/>
            </a:endParaRPr>
          </a:p>
          <a:p>
            <a:pPr marL="12700" marR="633095">
              <a:lnSpc>
                <a:spcPts val="3240"/>
              </a:lnSpc>
              <a:spcBef>
                <a:spcPts val="1845"/>
              </a:spcBef>
            </a:pPr>
            <a:r>
              <a:rPr sz="3000" i="1" spc="-204" dirty="0">
                <a:latin typeface="Trebuchet MS"/>
                <a:cs typeface="Trebuchet MS"/>
              </a:rPr>
              <a:t>It’s</a:t>
            </a:r>
            <a:r>
              <a:rPr sz="3000" i="1" spc="-260" dirty="0">
                <a:latin typeface="Trebuchet MS"/>
                <a:cs typeface="Trebuchet MS"/>
              </a:rPr>
              <a:t> </a:t>
            </a:r>
            <a:r>
              <a:rPr sz="3000" i="1" spc="-130" dirty="0">
                <a:latin typeface="Trebuchet MS"/>
                <a:cs typeface="Trebuchet MS"/>
              </a:rPr>
              <a:t>what</a:t>
            </a:r>
            <a:r>
              <a:rPr sz="3000" i="1" spc="-250" dirty="0">
                <a:latin typeface="Trebuchet MS"/>
                <a:cs typeface="Trebuchet MS"/>
              </a:rPr>
              <a:t> </a:t>
            </a:r>
            <a:r>
              <a:rPr sz="3000" i="1" spc="-120" dirty="0">
                <a:latin typeface="Trebuchet MS"/>
                <a:cs typeface="Trebuchet MS"/>
              </a:rPr>
              <a:t>you</a:t>
            </a:r>
            <a:r>
              <a:rPr sz="3000" i="1" spc="-240" dirty="0">
                <a:latin typeface="Trebuchet MS"/>
                <a:cs typeface="Trebuchet MS"/>
              </a:rPr>
              <a:t> </a:t>
            </a:r>
            <a:r>
              <a:rPr sz="3000" i="1" spc="-130" dirty="0">
                <a:latin typeface="Trebuchet MS"/>
                <a:cs typeface="Trebuchet MS"/>
              </a:rPr>
              <a:t>stand</a:t>
            </a:r>
            <a:r>
              <a:rPr sz="3000" i="1" spc="-260" dirty="0">
                <a:latin typeface="Trebuchet MS"/>
                <a:cs typeface="Trebuchet MS"/>
              </a:rPr>
              <a:t> </a:t>
            </a:r>
            <a:r>
              <a:rPr sz="3000" i="1" spc="-210" dirty="0">
                <a:latin typeface="Trebuchet MS"/>
                <a:cs typeface="Trebuchet MS"/>
              </a:rPr>
              <a:t>for</a:t>
            </a:r>
            <a:r>
              <a:rPr sz="3000" i="1" spc="-225" dirty="0">
                <a:latin typeface="Trebuchet MS"/>
                <a:cs typeface="Trebuchet MS"/>
              </a:rPr>
              <a:t> </a:t>
            </a:r>
            <a:r>
              <a:rPr sz="3000" i="1" spc="390" dirty="0">
                <a:latin typeface="Trebuchet MS"/>
                <a:cs typeface="Trebuchet MS"/>
              </a:rPr>
              <a:t>–</a:t>
            </a:r>
            <a:r>
              <a:rPr sz="3000" i="1" spc="-210" dirty="0">
                <a:latin typeface="Trebuchet MS"/>
                <a:cs typeface="Trebuchet MS"/>
              </a:rPr>
              <a:t> </a:t>
            </a:r>
            <a:r>
              <a:rPr sz="3000" i="1" spc="-65" dirty="0">
                <a:latin typeface="Arial"/>
                <a:cs typeface="Arial"/>
              </a:rPr>
              <a:t>the</a:t>
            </a:r>
            <a:r>
              <a:rPr sz="3000" i="1" spc="-175" dirty="0">
                <a:latin typeface="Arial"/>
                <a:cs typeface="Arial"/>
              </a:rPr>
              <a:t> </a:t>
            </a:r>
            <a:r>
              <a:rPr sz="3000" i="1" spc="-150" dirty="0">
                <a:latin typeface="Arial"/>
                <a:cs typeface="Arial"/>
              </a:rPr>
              <a:t>values,</a:t>
            </a:r>
            <a:r>
              <a:rPr sz="3000" i="1" spc="-170" dirty="0">
                <a:latin typeface="Arial"/>
                <a:cs typeface="Arial"/>
              </a:rPr>
              <a:t> </a:t>
            </a:r>
            <a:r>
              <a:rPr sz="3000" i="1" spc="-70" dirty="0">
                <a:latin typeface="Arial"/>
                <a:cs typeface="Arial"/>
              </a:rPr>
              <a:t>abilities</a:t>
            </a:r>
            <a:r>
              <a:rPr sz="3000" i="1" spc="-175" dirty="0">
                <a:latin typeface="Arial"/>
                <a:cs typeface="Arial"/>
              </a:rPr>
              <a:t> </a:t>
            </a:r>
            <a:r>
              <a:rPr sz="3000" i="1" spc="-130" dirty="0">
                <a:latin typeface="Arial"/>
                <a:cs typeface="Arial"/>
              </a:rPr>
              <a:t>and  </a:t>
            </a:r>
            <a:r>
              <a:rPr sz="3000" i="1" spc="-114" dirty="0">
                <a:latin typeface="Arial"/>
                <a:cs typeface="Arial"/>
              </a:rPr>
              <a:t>actions </a:t>
            </a:r>
            <a:r>
              <a:rPr sz="3000" i="1" spc="20" dirty="0">
                <a:latin typeface="Arial"/>
                <a:cs typeface="Arial"/>
              </a:rPr>
              <a:t>that </a:t>
            </a:r>
            <a:r>
              <a:rPr sz="3000" i="1" spc="-110" dirty="0">
                <a:latin typeface="Arial"/>
                <a:cs typeface="Arial"/>
              </a:rPr>
              <a:t>others </a:t>
            </a:r>
            <a:r>
              <a:rPr sz="3000" i="1" spc="-160" dirty="0">
                <a:latin typeface="Arial"/>
                <a:cs typeface="Arial"/>
              </a:rPr>
              <a:t>associate </a:t>
            </a:r>
            <a:r>
              <a:rPr sz="3000" i="1" spc="10" dirty="0">
                <a:latin typeface="Arial"/>
                <a:cs typeface="Arial"/>
              </a:rPr>
              <a:t>with</a:t>
            </a:r>
            <a:r>
              <a:rPr sz="3000" i="1" spc="-545" dirty="0">
                <a:latin typeface="Arial"/>
                <a:cs typeface="Arial"/>
              </a:rPr>
              <a:t> </a:t>
            </a:r>
            <a:r>
              <a:rPr sz="3000" i="1" spc="-130" dirty="0">
                <a:latin typeface="Arial"/>
                <a:cs typeface="Arial"/>
              </a:rPr>
              <a:t>you.</a:t>
            </a:r>
            <a:endParaRPr sz="3000">
              <a:latin typeface="Arial"/>
              <a:cs typeface="Arial"/>
            </a:endParaRPr>
          </a:p>
          <a:p>
            <a:pPr marL="12700" marR="37465">
              <a:lnSpc>
                <a:spcPts val="3240"/>
              </a:lnSpc>
              <a:spcBef>
                <a:spcPts val="1805"/>
              </a:spcBef>
            </a:pPr>
            <a:r>
              <a:rPr sz="3000" i="1" spc="-204" dirty="0">
                <a:latin typeface="Trebuchet MS"/>
                <a:cs typeface="Trebuchet MS"/>
              </a:rPr>
              <a:t>It’s </a:t>
            </a:r>
            <a:r>
              <a:rPr sz="3000" i="1" spc="-35" dirty="0">
                <a:latin typeface="Trebuchet MS"/>
                <a:cs typeface="Trebuchet MS"/>
              </a:rPr>
              <a:t>a </a:t>
            </a:r>
            <a:r>
              <a:rPr sz="3000" i="1" spc="-150" dirty="0">
                <a:latin typeface="Trebuchet MS"/>
                <a:cs typeface="Trebuchet MS"/>
              </a:rPr>
              <a:t>professional </a:t>
            </a:r>
            <a:r>
              <a:rPr sz="3000" i="1" spc="-204" dirty="0">
                <a:latin typeface="Trebuchet MS"/>
                <a:cs typeface="Trebuchet MS"/>
              </a:rPr>
              <a:t>alter </a:t>
            </a:r>
            <a:r>
              <a:rPr sz="3000" i="1" spc="-80" dirty="0">
                <a:latin typeface="Trebuchet MS"/>
                <a:cs typeface="Trebuchet MS"/>
              </a:rPr>
              <a:t>ego </a:t>
            </a:r>
            <a:r>
              <a:rPr sz="3000" i="1" spc="-125" dirty="0">
                <a:latin typeface="Trebuchet MS"/>
                <a:cs typeface="Trebuchet MS"/>
              </a:rPr>
              <a:t>designed </a:t>
            </a:r>
            <a:r>
              <a:rPr sz="3000" i="1" spc="-210" dirty="0">
                <a:latin typeface="Trebuchet MS"/>
                <a:cs typeface="Trebuchet MS"/>
              </a:rPr>
              <a:t>for </a:t>
            </a:r>
            <a:r>
              <a:rPr sz="3000" i="1" spc="-190" dirty="0">
                <a:latin typeface="Trebuchet MS"/>
                <a:cs typeface="Trebuchet MS"/>
              </a:rPr>
              <a:t>the  </a:t>
            </a:r>
            <a:r>
              <a:rPr sz="3000" i="1" spc="-150" dirty="0">
                <a:latin typeface="Arial"/>
                <a:cs typeface="Arial"/>
              </a:rPr>
              <a:t>purpose </a:t>
            </a:r>
            <a:r>
              <a:rPr sz="3000" i="1" spc="-30" dirty="0">
                <a:latin typeface="Arial"/>
                <a:cs typeface="Arial"/>
              </a:rPr>
              <a:t>of </a:t>
            </a:r>
            <a:r>
              <a:rPr sz="3000" i="1" spc="-95" dirty="0">
                <a:latin typeface="Arial"/>
                <a:cs typeface="Arial"/>
              </a:rPr>
              <a:t>influencing </a:t>
            </a:r>
            <a:r>
              <a:rPr sz="3000" i="1" spc="-100" dirty="0">
                <a:latin typeface="Arial"/>
                <a:cs typeface="Arial"/>
              </a:rPr>
              <a:t>how </a:t>
            </a:r>
            <a:r>
              <a:rPr sz="3000" i="1" spc="-110" dirty="0">
                <a:latin typeface="Arial"/>
                <a:cs typeface="Arial"/>
              </a:rPr>
              <a:t>others </a:t>
            </a:r>
            <a:r>
              <a:rPr sz="3000" i="1" spc="-160" dirty="0">
                <a:latin typeface="Arial"/>
                <a:cs typeface="Arial"/>
              </a:rPr>
              <a:t>perceive </a:t>
            </a:r>
            <a:r>
              <a:rPr sz="3000" i="1" spc="-130" dirty="0">
                <a:latin typeface="Arial"/>
                <a:cs typeface="Arial"/>
              </a:rPr>
              <a:t>you,</a:t>
            </a:r>
            <a:r>
              <a:rPr sz="3000" i="1" spc="-560" dirty="0">
                <a:latin typeface="Arial"/>
                <a:cs typeface="Arial"/>
              </a:rPr>
              <a:t> </a:t>
            </a:r>
            <a:r>
              <a:rPr sz="3000" i="1" spc="-130" dirty="0">
                <a:latin typeface="Arial"/>
                <a:cs typeface="Arial"/>
              </a:rPr>
              <a:t>and  </a:t>
            </a:r>
            <a:r>
              <a:rPr sz="3000" i="1" spc="-145" dirty="0">
                <a:latin typeface="Trebuchet MS"/>
                <a:cs typeface="Trebuchet MS"/>
              </a:rPr>
              <a:t>turning </a:t>
            </a:r>
            <a:r>
              <a:rPr sz="3000" i="1" spc="-170" dirty="0">
                <a:latin typeface="Trebuchet MS"/>
                <a:cs typeface="Trebuchet MS"/>
              </a:rPr>
              <a:t>that perception </a:t>
            </a:r>
            <a:r>
              <a:rPr sz="3000" i="1" spc="-180" dirty="0">
                <a:latin typeface="Trebuchet MS"/>
                <a:cs typeface="Trebuchet MS"/>
              </a:rPr>
              <a:t>into</a:t>
            </a:r>
            <a:r>
              <a:rPr sz="3000" i="1" spc="-570" dirty="0">
                <a:latin typeface="Trebuchet MS"/>
                <a:cs typeface="Trebuchet MS"/>
              </a:rPr>
              <a:t> </a:t>
            </a:r>
            <a:r>
              <a:rPr sz="3000" i="1" spc="-215" dirty="0">
                <a:latin typeface="Trebuchet MS"/>
                <a:cs typeface="Trebuchet MS"/>
              </a:rPr>
              <a:t>opportunity.”</a:t>
            </a:r>
            <a:endParaRPr sz="3000">
              <a:latin typeface="Trebuchet MS"/>
              <a:cs typeface="Trebuchet MS"/>
            </a:endParaRPr>
          </a:p>
          <a:p>
            <a:pPr marL="1931670">
              <a:lnSpc>
                <a:spcPct val="100000"/>
              </a:lnSpc>
              <a:spcBef>
                <a:spcPts val="1575"/>
              </a:spcBef>
              <a:tabLst>
                <a:tab pos="4406265" algn="l"/>
              </a:tabLst>
            </a:pPr>
            <a:r>
              <a:rPr sz="3000" spc="-25" dirty="0">
                <a:latin typeface="Carlito"/>
                <a:cs typeface="Carlito"/>
              </a:rPr>
              <a:t>Peter</a:t>
            </a:r>
            <a:r>
              <a:rPr sz="3000" spc="-20" dirty="0">
                <a:latin typeface="Carlito"/>
                <a:cs typeface="Carlito"/>
              </a:rPr>
              <a:t> Montoya	Personal </a:t>
            </a:r>
            <a:r>
              <a:rPr sz="3000" spc="-15" dirty="0">
                <a:latin typeface="Carlito"/>
                <a:cs typeface="Carlito"/>
              </a:rPr>
              <a:t>Branding</a:t>
            </a:r>
            <a:r>
              <a:rPr sz="3000" spc="-10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Guru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152400"/>
            <a:ext cx="8195666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33270" marR="5080" indent="-2021205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7 </a:t>
            </a:r>
            <a:r>
              <a:rPr spc="-15" dirty="0"/>
              <a:t>Secrets </a:t>
            </a:r>
            <a:r>
              <a:rPr spc="-175"/>
              <a:t>To </a:t>
            </a:r>
            <a:r>
              <a:rPr spc="-5" smtClean="0"/>
              <a:t>Building ACompelling  </a:t>
            </a:r>
            <a:r>
              <a:rPr spc="-20" dirty="0"/>
              <a:t>Personal</a:t>
            </a:r>
            <a:r>
              <a:rPr spc="5" dirty="0"/>
              <a:t> </a:t>
            </a:r>
            <a:r>
              <a:rPr spc="-20" dirty="0"/>
              <a:t>Brand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7623175" cy="4754245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718185" indent="-706120">
              <a:lnSpc>
                <a:spcPct val="100000"/>
              </a:lnSpc>
              <a:spcBef>
                <a:spcPts val="1420"/>
              </a:spcBef>
              <a:buAutoNum type="arabicPeriod"/>
              <a:tabLst>
                <a:tab pos="718185" algn="l"/>
                <a:tab pos="718820" algn="l"/>
              </a:tabLst>
            </a:pPr>
            <a:r>
              <a:rPr spc="-25" dirty="0"/>
              <a:t>Have </a:t>
            </a:r>
            <a:r>
              <a:rPr spc="-5" dirty="0"/>
              <a:t>a clear</a:t>
            </a:r>
            <a:r>
              <a:rPr spc="55" dirty="0"/>
              <a:t> </a:t>
            </a:r>
            <a:r>
              <a:rPr spc="-10" dirty="0"/>
              <a:t>vision.</a:t>
            </a:r>
          </a:p>
          <a:p>
            <a:pPr marL="718185" indent="-706120">
              <a:lnSpc>
                <a:spcPct val="100000"/>
              </a:lnSpc>
              <a:spcBef>
                <a:spcPts val="1320"/>
              </a:spcBef>
              <a:buAutoNum type="arabicPeriod"/>
              <a:tabLst>
                <a:tab pos="718185" algn="l"/>
                <a:tab pos="718820" algn="l"/>
              </a:tabLst>
            </a:pPr>
            <a:r>
              <a:rPr spc="-20" dirty="0"/>
              <a:t>Create </a:t>
            </a:r>
            <a:r>
              <a:rPr spc="-5" dirty="0"/>
              <a:t>a </a:t>
            </a:r>
            <a:r>
              <a:rPr spc="-15" dirty="0"/>
              <a:t>strong</a:t>
            </a:r>
            <a:r>
              <a:rPr spc="60" dirty="0"/>
              <a:t> </a:t>
            </a:r>
            <a:r>
              <a:rPr spc="-10" dirty="0"/>
              <a:t>offering.</a:t>
            </a:r>
          </a:p>
          <a:p>
            <a:pPr marL="718185" indent="-706120">
              <a:lnSpc>
                <a:spcPct val="100000"/>
              </a:lnSpc>
              <a:spcBef>
                <a:spcPts val="1320"/>
              </a:spcBef>
              <a:buAutoNum type="arabicPeriod"/>
              <a:tabLst>
                <a:tab pos="718185" algn="l"/>
                <a:tab pos="718820" algn="l"/>
              </a:tabLst>
            </a:pPr>
            <a:r>
              <a:rPr spc="-5" dirty="0"/>
              <a:t>Be a </a:t>
            </a:r>
            <a:r>
              <a:rPr spc="-10" dirty="0"/>
              <a:t>personality </a:t>
            </a:r>
            <a:r>
              <a:rPr spc="-20" dirty="0"/>
              <a:t>to</a:t>
            </a:r>
            <a:r>
              <a:rPr spc="65" dirty="0"/>
              <a:t> </a:t>
            </a:r>
            <a:r>
              <a:rPr spc="-35" dirty="0"/>
              <a:t>remember.</a:t>
            </a:r>
          </a:p>
          <a:p>
            <a:pPr marL="718185" indent="-706120">
              <a:lnSpc>
                <a:spcPct val="100000"/>
              </a:lnSpc>
              <a:spcBef>
                <a:spcPts val="1320"/>
              </a:spcBef>
              <a:buAutoNum type="arabicPeriod"/>
              <a:tabLst>
                <a:tab pos="718185" algn="l"/>
                <a:tab pos="718820" algn="l"/>
              </a:tabLst>
            </a:pPr>
            <a:r>
              <a:rPr spc="-15" dirty="0"/>
              <a:t>Know </a:t>
            </a:r>
            <a:r>
              <a:rPr spc="-10" dirty="0"/>
              <a:t>your </a:t>
            </a:r>
            <a:r>
              <a:rPr spc="-20" dirty="0"/>
              <a:t>target</a:t>
            </a:r>
            <a:r>
              <a:rPr spc="35" dirty="0"/>
              <a:t> </a:t>
            </a:r>
            <a:r>
              <a:rPr spc="-10" dirty="0"/>
              <a:t>audience.</a:t>
            </a:r>
          </a:p>
          <a:p>
            <a:pPr marL="718185" indent="-706120">
              <a:lnSpc>
                <a:spcPct val="100000"/>
              </a:lnSpc>
              <a:spcBef>
                <a:spcPts val="1320"/>
              </a:spcBef>
              <a:buAutoNum type="arabicPeriod"/>
              <a:tabLst>
                <a:tab pos="718185" algn="l"/>
                <a:tab pos="718820" algn="l"/>
              </a:tabLst>
            </a:pPr>
            <a:r>
              <a:rPr spc="-15" dirty="0"/>
              <a:t>Presentation, presentation,</a:t>
            </a:r>
            <a:r>
              <a:rPr spc="95" dirty="0"/>
              <a:t> </a:t>
            </a:r>
            <a:r>
              <a:rPr spc="-15" dirty="0"/>
              <a:t>presentation.</a:t>
            </a:r>
          </a:p>
          <a:p>
            <a:pPr marL="718185" indent="-706120">
              <a:lnSpc>
                <a:spcPct val="100000"/>
              </a:lnSpc>
              <a:spcBef>
                <a:spcPts val="1325"/>
              </a:spcBef>
              <a:buAutoNum type="arabicPeriod"/>
              <a:tabLst>
                <a:tab pos="718185" algn="l"/>
                <a:tab pos="718820" algn="l"/>
              </a:tabLst>
            </a:pPr>
            <a:r>
              <a:rPr spc="-10" dirty="0"/>
              <a:t>Deliver </a:t>
            </a:r>
            <a:r>
              <a:rPr spc="-15" dirty="0"/>
              <a:t>what you</a:t>
            </a:r>
            <a:r>
              <a:rPr spc="35" dirty="0"/>
              <a:t> </a:t>
            </a:r>
            <a:r>
              <a:rPr spc="-10" dirty="0"/>
              <a:t>promise.</a:t>
            </a:r>
          </a:p>
          <a:p>
            <a:pPr marL="718185" indent="-706120" algn="just">
              <a:lnSpc>
                <a:spcPct val="100000"/>
              </a:lnSpc>
              <a:spcBef>
                <a:spcPts val="1320"/>
              </a:spcBef>
              <a:buAutoNum type="arabicPeriod"/>
              <a:tabLst>
                <a:tab pos="718820" algn="l"/>
              </a:tabLst>
            </a:pPr>
            <a:r>
              <a:rPr spc="-20" dirty="0"/>
              <a:t>Leave </a:t>
            </a:r>
            <a:r>
              <a:rPr spc="-15" dirty="0"/>
              <a:t>room </a:t>
            </a:r>
            <a:r>
              <a:rPr spc="-20" dirty="0"/>
              <a:t>to</a:t>
            </a:r>
            <a:r>
              <a:rPr spc="75" dirty="0"/>
              <a:t> </a:t>
            </a:r>
            <a:r>
              <a:rPr spc="-15" dirty="0"/>
              <a:t>expand.</a:t>
            </a:r>
          </a:p>
          <a:p>
            <a:pPr marL="718185" marR="5080" indent="-706120" algn="just">
              <a:lnSpc>
                <a:spcPct val="80000"/>
              </a:lnSpc>
              <a:spcBef>
                <a:spcPts val="525"/>
              </a:spcBef>
              <a:buAutoNum type="arabicPeriod"/>
              <a:tabLst>
                <a:tab pos="718820" algn="l"/>
              </a:tabLst>
            </a:pPr>
            <a:r>
              <a:rPr spc="-5" dirty="0"/>
              <a:t>Use </a:t>
            </a:r>
            <a:r>
              <a:rPr spc="-10" dirty="0"/>
              <a:t>new media </a:t>
            </a:r>
            <a:r>
              <a:rPr spc="-20" dirty="0"/>
              <a:t>like </a:t>
            </a:r>
            <a:r>
              <a:rPr spc="-15" dirty="0"/>
              <a:t>websites, </a:t>
            </a:r>
            <a:r>
              <a:rPr spc="-5" dirty="0"/>
              <a:t>blogs, </a:t>
            </a:r>
            <a:r>
              <a:rPr spc="-15" dirty="0"/>
              <a:t>LinkedIn </a:t>
            </a:r>
            <a:r>
              <a:rPr spc="-10" dirty="0"/>
              <a:t>Profiles, </a:t>
            </a:r>
            <a:r>
              <a:rPr spc="-5" dirty="0"/>
              <a:t>other  social media </a:t>
            </a:r>
            <a:r>
              <a:rPr spc="-10" dirty="0"/>
              <a:t>profiles </a:t>
            </a:r>
            <a:r>
              <a:rPr spc="-20" dirty="0"/>
              <a:t>to create content </a:t>
            </a:r>
            <a:r>
              <a:rPr spc="-15" dirty="0"/>
              <a:t>that </a:t>
            </a:r>
            <a:r>
              <a:rPr spc="-10" dirty="0"/>
              <a:t>defines </a:t>
            </a:r>
            <a:r>
              <a:rPr spc="-15" dirty="0"/>
              <a:t>you </a:t>
            </a:r>
            <a:r>
              <a:rPr spc="-5" dirty="0"/>
              <a:t>as a  </a:t>
            </a:r>
            <a:r>
              <a:rPr spc="-15" dirty="0"/>
              <a:t>professional</a:t>
            </a:r>
          </a:p>
          <a:p>
            <a:pPr marL="718185" indent="-706120" algn="just">
              <a:lnSpc>
                <a:spcPct val="100000"/>
              </a:lnSpc>
              <a:buAutoNum type="arabicPeriod"/>
              <a:tabLst>
                <a:tab pos="718820" algn="l"/>
              </a:tabLst>
            </a:pPr>
            <a:r>
              <a:rPr spc="-15" dirty="0"/>
              <a:t>Update </a:t>
            </a:r>
            <a:r>
              <a:rPr spc="-10" dirty="0"/>
              <a:t>and </a:t>
            </a:r>
            <a:r>
              <a:rPr spc="-15" dirty="0"/>
              <a:t>engage </a:t>
            </a:r>
            <a:r>
              <a:rPr spc="-10" dirty="0"/>
              <a:t>with your </a:t>
            </a:r>
            <a:r>
              <a:rPr spc="-20" dirty="0"/>
              <a:t>target </a:t>
            </a:r>
            <a:r>
              <a:rPr spc="-10" dirty="0"/>
              <a:t>audiences</a:t>
            </a:r>
            <a:r>
              <a:rPr spc="140" dirty="0"/>
              <a:t> </a:t>
            </a:r>
            <a:r>
              <a:rPr spc="-10" dirty="0"/>
              <a:t>regularly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9600" y="461594"/>
            <a:ext cx="63900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Societal </a:t>
            </a:r>
            <a:r>
              <a:rPr sz="4400" spc="-20" dirty="0"/>
              <a:t>Marketing</a:t>
            </a:r>
            <a:r>
              <a:rPr sz="4400" spc="-60" dirty="0"/>
              <a:t> </a:t>
            </a:r>
            <a:r>
              <a:rPr sz="4400" spc="-5" dirty="0"/>
              <a:t>Concept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67942"/>
            <a:ext cx="8042275" cy="369570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55600" marR="374650" indent="-342900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rlito"/>
                <a:cs typeface="Carlito"/>
              </a:rPr>
              <a:t>In </a:t>
            </a:r>
            <a:r>
              <a:rPr sz="2800" spc="-10" dirty="0">
                <a:latin typeface="Carlito"/>
                <a:cs typeface="Carlito"/>
              </a:rPr>
              <a:t>this concept, companies </a:t>
            </a:r>
            <a:r>
              <a:rPr sz="2800" spc="-5" dirty="0">
                <a:latin typeface="Carlito"/>
                <a:cs typeface="Carlito"/>
              </a:rPr>
              <a:t>aim </a:t>
            </a:r>
            <a:r>
              <a:rPr sz="2800" spc="-15" dirty="0">
                <a:latin typeface="Carlito"/>
                <a:cs typeface="Carlito"/>
              </a:rPr>
              <a:t>profits </a:t>
            </a:r>
            <a:r>
              <a:rPr sz="2800" spc="-5" dirty="0">
                <a:latin typeface="Carlito"/>
                <a:cs typeface="Carlito"/>
              </a:rPr>
              <a:t>while </a:t>
            </a:r>
            <a:r>
              <a:rPr sz="2800" spc="-10" dirty="0">
                <a:latin typeface="Carlito"/>
                <a:cs typeface="Carlito"/>
              </a:rPr>
              <a:t>taking  </a:t>
            </a:r>
            <a:r>
              <a:rPr sz="2800" spc="-15" dirty="0">
                <a:latin typeface="Carlito"/>
                <a:cs typeface="Carlito"/>
              </a:rPr>
              <a:t>customer satisfaction </a:t>
            </a:r>
            <a:r>
              <a:rPr sz="2800" spc="-20" dirty="0">
                <a:latin typeface="Carlito"/>
                <a:cs typeface="Carlito"/>
              </a:rPr>
              <a:t>into </a:t>
            </a:r>
            <a:r>
              <a:rPr sz="2800" spc="-15" dirty="0">
                <a:latin typeface="Carlito"/>
                <a:cs typeface="Carlito"/>
              </a:rPr>
              <a:t>consideration </a:t>
            </a:r>
            <a:r>
              <a:rPr sz="2800" spc="-5" dirty="0">
                <a:latin typeface="Carlito"/>
                <a:cs typeface="Carlito"/>
              </a:rPr>
              <a:t>in </a:t>
            </a:r>
            <a:r>
              <a:rPr sz="2800" spc="-10" dirty="0">
                <a:latin typeface="Carlito"/>
                <a:cs typeface="Carlito"/>
              </a:rPr>
              <a:t>short  term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10" dirty="0">
                <a:latin typeface="Carlito"/>
                <a:cs typeface="Carlito"/>
              </a:rPr>
              <a:t>human </a:t>
            </a:r>
            <a:r>
              <a:rPr sz="2800" spc="-25" dirty="0">
                <a:latin typeface="Carlito"/>
                <a:cs typeface="Carlito"/>
              </a:rPr>
              <a:t>welfare </a:t>
            </a:r>
            <a:r>
              <a:rPr sz="2800" spc="-15" dirty="0">
                <a:latin typeface="Carlito"/>
                <a:cs typeface="Carlito"/>
              </a:rPr>
              <a:t>in </a:t>
            </a:r>
            <a:r>
              <a:rPr sz="2800" spc="-5" dirty="0">
                <a:latin typeface="Carlito"/>
                <a:cs typeface="Carlito"/>
              </a:rPr>
              <a:t>long</a:t>
            </a:r>
            <a:r>
              <a:rPr sz="2800" spc="10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term.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3600">
              <a:latin typeface="Carlito"/>
              <a:cs typeface="Carlito"/>
            </a:endParaRPr>
          </a:p>
          <a:p>
            <a:pPr marL="355600" marR="5080" indent="-342900">
              <a:lnSpc>
                <a:spcPts val="303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20" dirty="0">
                <a:latin typeface="Carlito"/>
                <a:cs typeface="Carlito"/>
              </a:rPr>
              <a:t>So, </a:t>
            </a:r>
            <a:r>
              <a:rPr sz="2800" spc="-15" dirty="0">
                <a:latin typeface="Carlito"/>
                <a:cs typeface="Carlito"/>
              </a:rPr>
              <a:t>there </a:t>
            </a:r>
            <a:r>
              <a:rPr sz="2800" spc="-20" dirty="0">
                <a:latin typeface="Carlito"/>
                <a:cs typeface="Carlito"/>
              </a:rPr>
              <a:t>are </a:t>
            </a:r>
            <a:r>
              <a:rPr sz="2800" spc="-15" dirty="0">
                <a:latin typeface="Carlito"/>
                <a:cs typeface="Carlito"/>
              </a:rPr>
              <a:t>three </a:t>
            </a:r>
            <a:r>
              <a:rPr sz="2800" spc="-10" dirty="0">
                <a:latin typeface="Carlito"/>
                <a:cs typeface="Carlito"/>
              </a:rPr>
              <a:t>things that </a:t>
            </a:r>
            <a:r>
              <a:rPr sz="2800" spc="-15" dirty="0">
                <a:latin typeface="Carlito"/>
                <a:cs typeface="Carlito"/>
              </a:rPr>
              <a:t>must </a:t>
            </a:r>
            <a:r>
              <a:rPr sz="2800" spc="-5" dirty="0">
                <a:latin typeface="Carlito"/>
                <a:cs typeface="Carlito"/>
              </a:rPr>
              <a:t>be </a:t>
            </a:r>
            <a:r>
              <a:rPr sz="2800" spc="-20" dirty="0">
                <a:latin typeface="Carlito"/>
                <a:cs typeface="Carlito"/>
              </a:rPr>
              <a:t>involved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5" dirty="0">
                <a:latin typeface="Carlito"/>
                <a:cs typeface="Carlito"/>
              </a:rPr>
              <a:t>a  </a:t>
            </a:r>
            <a:r>
              <a:rPr sz="2800" spc="-150" dirty="0">
                <a:latin typeface="Arial"/>
                <a:cs typeface="Arial"/>
              </a:rPr>
              <a:t>company </a:t>
            </a:r>
            <a:r>
              <a:rPr sz="2800" spc="25" dirty="0">
                <a:latin typeface="Arial"/>
                <a:cs typeface="Arial"/>
              </a:rPr>
              <a:t>to </a:t>
            </a:r>
            <a:r>
              <a:rPr sz="2800" spc="-65" dirty="0">
                <a:latin typeface="Arial"/>
                <a:cs typeface="Arial"/>
              </a:rPr>
              <a:t>implement </a:t>
            </a:r>
            <a:r>
              <a:rPr sz="2800" spc="-120" dirty="0">
                <a:latin typeface="Arial"/>
                <a:cs typeface="Arial"/>
              </a:rPr>
              <a:t>‘Societal </a:t>
            </a:r>
            <a:r>
              <a:rPr sz="2800" spc="-80" dirty="0">
                <a:latin typeface="Arial"/>
                <a:cs typeface="Arial"/>
              </a:rPr>
              <a:t>Marketing</a:t>
            </a:r>
            <a:r>
              <a:rPr sz="2800" spc="-345" dirty="0">
                <a:latin typeface="Arial"/>
                <a:cs typeface="Arial"/>
              </a:rPr>
              <a:t> </a:t>
            </a:r>
            <a:r>
              <a:rPr sz="2800" spc="-105" dirty="0">
                <a:latin typeface="Arial"/>
                <a:cs typeface="Arial"/>
              </a:rPr>
              <a:t>Concept’:</a:t>
            </a:r>
            <a:endParaRPr sz="2800">
              <a:latin typeface="Arial"/>
              <a:cs typeface="Arial"/>
            </a:endParaRPr>
          </a:p>
          <a:p>
            <a:pPr marL="712470" lvl="1" indent="-357505">
              <a:lnSpc>
                <a:spcPts val="2805"/>
              </a:lnSpc>
              <a:buFont typeface="Carlito"/>
              <a:buAutoNum type="alphaLcParenR"/>
              <a:tabLst>
                <a:tab pos="713105" algn="l"/>
              </a:tabLst>
            </a:pPr>
            <a:r>
              <a:rPr sz="2800" i="1" spc="-195" dirty="0">
                <a:latin typeface="Arial"/>
                <a:cs typeface="Arial"/>
              </a:rPr>
              <a:t>Company </a:t>
            </a:r>
            <a:r>
              <a:rPr sz="2800" spc="-5" dirty="0">
                <a:latin typeface="Carlito"/>
                <a:cs typeface="Carlito"/>
              </a:rPr>
              <a:t>(in </a:t>
            </a:r>
            <a:r>
              <a:rPr sz="2800" spc="-10" dirty="0">
                <a:latin typeface="Carlito"/>
                <a:cs typeface="Carlito"/>
              </a:rPr>
              <a:t>terms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15" dirty="0">
                <a:latin typeface="Carlito"/>
                <a:cs typeface="Carlito"/>
              </a:rPr>
              <a:t>profit</a:t>
            </a:r>
            <a:r>
              <a:rPr sz="2800" spc="7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maximization)</a:t>
            </a:r>
            <a:endParaRPr sz="2800">
              <a:latin typeface="Carlito"/>
              <a:cs typeface="Carlito"/>
            </a:endParaRPr>
          </a:p>
          <a:p>
            <a:pPr marL="730250" lvl="1" indent="-375285">
              <a:lnSpc>
                <a:spcPts val="3025"/>
              </a:lnSpc>
              <a:buFont typeface="Carlito"/>
              <a:buAutoNum type="alphaLcParenR"/>
              <a:tabLst>
                <a:tab pos="730885" algn="l"/>
              </a:tabLst>
            </a:pPr>
            <a:r>
              <a:rPr sz="2800" i="1" spc="-210" dirty="0">
                <a:latin typeface="Arial"/>
                <a:cs typeface="Arial"/>
              </a:rPr>
              <a:t>Consumers </a:t>
            </a:r>
            <a:r>
              <a:rPr sz="2800" spc="-5" dirty="0">
                <a:latin typeface="Carlito"/>
                <a:cs typeface="Carlito"/>
              </a:rPr>
              <a:t>(in </a:t>
            </a:r>
            <a:r>
              <a:rPr sz="2800" spc="-10" dirty="0">
                <a:latin typeface="Carlito"/>
                <a:cs typeface="Carlito"/>
              </a:rPr>
              <a:t>terms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15" dirty="0">
                <a:latin typeface="Carlito"/>
                <a:cs typeface="Carlito"/>
              </a:rPr>
              <a:t>wants </a:t>
            </a:r>
            <a:r>
              <a:rPr sz="2800" spc="-5" dirty="0">
                <a:latin typeface="Carlito"/>
                <a:cs typeface="Carlito"/>
              </a:rPr>
              <a:t>and</a:t>
            </a:r>
            <a:r>
              <a:rPr sz="2800" spc="13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satisfaction)</a:t>
            </a:r>
            <a:endParaRPr sz="2800">
              <a:latin typeface="Carlito"/>
              <a:cs typeface="Carlito"/>
            </a:endParaRPr>
          </a:p>
          <a:p>
            <a:pPr marL="694055" lvl="1" indent="-339090">
              <a:lnSpc>
                <a:spcPts val="3190"/>
              </a:lnSpc>
              <a:buFont typeface="Carlito"/>
              <a:buAutoNum type="alphaLcParenR"/>
              <a:tabLst>
                <a:tab pos="694690" algn="l"/>
              </a:tabLst>
            </a:pPr>
            <a:r>
              <a:rPr sz="2800" i="1" spc="-175" dirty="0">
                <a:latin typeface="Arial"/>
                <a:cs typeface="Arial"/>
              </a:rPr>
              <a:t>Society </a:t>
            </a:r>
            <a:r>
              <a:rPr sz="2800" spc="-5" dirty="0">
                <a:latin typeface="Carlito"/>
                <a:cs typeface="Carlito"/>
              </a:rPr>
              <a:t>(in </a:t>
            </a:r>
            <a:r>
              <a:rPr sz="2800" spc="-10" dirty="0">
                <a:latin typeface="Carlito"/>
                <a:cs typeface="Carlito"/>
              </a:rPr>
              <a:t>terms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10" dirty="0">
                <a:latin typeface="Carlito"/>
                <a:cs typeface="Carlito"/>
              </a:rPr>
              <a:t>human</a:t>
            </a:r>
            <a:r>
              <a:rPr sz="2800" spc="80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welfare)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7757" y="461594"/>
            <a:ext cx="38931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Social</a:t>
            </a:r>
            <a:r>
              <a:rPr sz="4400" spc="-75" dirty="0"/>
              <a:t> </a:t>
            </a:r>
            <a:r>
              <a:rPr sz="4400" spc="-20" dirty="0"/>
              <a:t>Marketing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77085"/>
            <a:ext cx="7874000" cy="383032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5600" marR="151765" indent="-342900" algn="just">
              <a:lnSpc>
                <a:spcPct val="9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Carlito"/>
                <a:cs typeface="Carlito"/>
              </a:rPr>
              <a:t>Social </a:t>
            </a:r>
            <a:r>
              <a:rPr sz="2400" spc="-10" dirty="0">
                <a:latin typeface="Carlito"/>
                <a:cs typeface="Carlito"/>
              </a:rPr>
              <a:t>marketing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5" dirty="0">
                <a:latin typeface="Carlito"/>
                <a:cs typeface="Carlito"/>
              </a:rPr>
              <a:t>using </a:t>
            </a:r>
            <a:r>
              <a:rPr sz="2400" spc="-10" dirty="0">
                <a:latin typeface="Carlito"/>
                <a:cs typeface="Carlito"/>
              </a:rPr>
              <a:t>marketing </a:t>
            </a:r>
            <a:r>
              <a:rPr sz="2400" spc="-5" dirty="0">
                <a:latin typeface="Carlito"/>
                <a:cs typeface="Carlito"/>
              </a:rPr>
              <a:t>methods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marketing  </a:t>
            </a:r>
            <a:r>
              <a:rPr sz="2400" dirty="0">
                <a:latin typeface="Carlito"/>
                <a:cs typeface="Carlito"/>
              </a:rPr>
              <a:t>mix in </a:t>
            </a:r>
            <a:r>
              <a:rPr sz="2400" spc="-15" dirty="0">
                <a:latin typeface="Carlito"/>
                <a:cs typeface="Carlito"/>
              </a:rPr>
              <a:t>order to solve </a:t>
            </a:r>
            <a:r>
              <a:rPr sz="2400" spc="-5" dirty="0">
                <a:latin typeface="Carlito"/>
                <a:cs typeface="Carlito"/>
              </a:rPr>
              <a:t>social </a:t>
            </a:r>
            <a:r>
              <a:rPr sz="2400" dirty="0">
                <a:latin typeface="Carlito"/>
                <a:cs typeface="Carlito"/>
              </a:rPr>
              <a:t>issues. Aim is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spc="-20" dirty="0">
                <a:latin typeface="Carlito"/>
                <a:cs typeface="Carlito"/>
              </a:rPr>
              <a:t>affect </a:t>
            </a:r>
            <a:r>
              <a:rPr sz="2400" dirty="0">
                <a:latin typeface="Carlito"/>
                <a:cs typeface="Carlito"/>
              </a:rPr>
              <a:t>individual  </a:t>
            </a:r>
            <a:r>
              <a:rPr sz="2400" spc="-10" dirty="0">
                <a:latin typeface="Carlito"/>
                <a:cs typeface="Carlito"/>
              </a:rPr>
              <a:t>behavior </a:t>
            </a:r>
            <a:r>
              <a:rPr sz="2400" dirty="0">
                <a:latin typeface="Carlito"/>
                <a:cs typeface="Carlito"/>
              </a:rPr>
              <a:t>in </a:t>
            </a:r>
            <a:r>
              <a:rPr sz="2400" spc="-5" dirty="0">
                <a:latin typeface="Carlito"/>
                <a:cs typeface="Carlito"/>
              </a:rPr>
              <a:t>society showing </a:t>
            </a:r>
            <a:r>
              <a:rPr sz="2400" spc="-10" dirty="0">
                <a:latin typeface="Carlito"/>
                <a:cs typeface="Carlito"/>
              </a:rPr>
              <a:t>proper </a:t>
            </a:r>
            <a:r>
              <a:rPr sz="2400" spc="-25" dirty="0">
                <a:latin typeface="Carlito"/>
                <a:cs typeface="Carlito"/>
              </a:rPr>
              <a:t>ways </a:t>
            </a:r>
            <a:r>
              <a:rPr sz="2400" dirty="0">
                <a:latin typeface="Carlito"/>
                <a:cs typeface="Carlito"/>
              </a:rPr>
              <a:t>in </a:t>
            </a:r>
            <a:r>
              <a:rPr sz="2400" spc="-15" dirty="0">
                <a:latin typeface="Carlito"/>
                <a:cs typeface="Carlito"/>
              </a:rPr>
              <a:t>order to </a:t>
            </a:r>
            <a:r>
              <a:rPr sz="2400" spc="-5" dirty="0">
                <a:latin typeface="Carlito"/>
                <a:cs typeface="Carlito"/>
              </a:rPr>
              <a:t>enable  social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welfare.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3050">
              <a:latin typeface="Carlito"/>
              <a:cs typeface="Carlito"/>
            </a:endParaRPr>
          </a:p>
          <a:p>
            <a:pPr marL="355600" marR="5080" indent="-342900">
              <a:lnSpc>
                <a:spcPct val="9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20" dirty="0">
                <a:latin typeface="Carlito"/>
                <a:cs typeface="Carlito"/>
              </a:rPr>
              <a:t>Avon </a:t>
            </a:r>
            <a:r>
              <a:rPr sz="2400" dirty="0">
                <a:latin typeface="Carlito"/>
                <a:cs typeface="Carlito"/>
              </a:rPr>
              <a:t>is an </a:t>
            </a:r>
            <a:r>
              <a:rPr sz="2400" spc="-15" dirty="0">
                <a:latin typeface="Carlito"/>
                <a:cs typeface="Carlito"/>
              </a:rPr>
              <a:t>example </a:t>
            </a:r>
            <a:r>
              <a:rPr sz="2400" spc="-10" dirty="0">
                <a:latin typeface="Carlito"/>
                <a:cs typeface="Carlito"/>
              </a:rPr>
              <a:t>that </a:t>
            </a:r>
            <a:r>
              <a:rPr sz="2400" spc="-5" dirty="0">
                <a:latin typeface="Carlito"/>
                <a:cs typeface="Carlito"/>
              </a:rPr>
              <a:t>uses social </a:t>
            </a:r>
            <a:r>
              <a:rPr sz="2400" spc="-10" dirty="0">
                <a:latin typeface="Carlito"/>
                <a:cs typeface="Carlito"/>
              </a:rPr>
              <a:t>marketing. They </a:t>
            </a:r>
            <a:r>
              <a:rPr sz="2400" dirty="0">
                <a:latin typeface="Carlito"/>
                <a:cs typeface="Carlito"/>
              </a:rPr>
              <a:t>try </a:t>
            </a:r>
            <a:r>
              <a:rPr sz="2400" spc="-15" dirty="0">
                <a:latin typeface="Carlito"/>
                <a:cs typeface="Carlito"/>
              </a:rPr>
              <a:t>to  </a:t>
            </a:r>
            <a:r>
              <a:rPr sz="2400" spc="-20" dirty="0">
                <a:latin typeface="Carlito"/>
                <a:cs typeface="Carlito"/>
              </a:rPr>
              <a:t>make </a:t>
            </a:r>
            <a:r>
              <a:rPr sz="2400" spc="-10" dirty="0">
                <a:latin typeface="Carlito"/>
                <a:cs typeface="Carlito"/>
              </a:rPr>
              <a:t>women </a:t>
            </a:r>
            <a:r>
              <a:rPr sz="2400" spc="-20" dirty="0">
                <a:latin typeface="Carlito"/>
                <a:cs typeface="Carlito"/>
              </a:rPr>
              <a:t>aware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spc="-10" dirty="0">
                <a:latin typeface="Carlito"/>
                <a:cs typeface="Carlito"/>
              </a:rPr>
              <a:t>breast </a:t>
            </a:r>
            <a:r>
              <a:rPr sz="2400" spc="-5" dirty="0">
                <a:latin typeface="Carlito"/>
                <a:cs typeface="Carlito"/>
              </a:rPr>
              <a:t>cancer </a:t>
            </a:r>
            <a:r>
              <a:rPr sz="2400" spc="-10" dirty="0">
                <a:latin typeface="Carlito"/>
                <a:cs typeface="Carlito"/>
              </a:rPr>
              <a:t>by </a:t>
            </a:r>
            <a:r>
              <a:rPr sz="2400" spc="-5" dirty="0">
                <a:latin typeface="Carlito"/>
                <a:cs typeface="Carlito"/>
              </a:rPr>
              <a:t>selling </a:t>
            </a:r>
            <a:r>
              <a:rPr sz="2400" spc="-10" dirty="0">
                <a:latin typeface="Carlito"/>
                <a:cs typeface="Carlito"/>
              </a:rPr>
              <a:t>products  </a:t>
            </a:r>
            <a:r>
              <a:rPr sz="2400" spc="-5" dirty="0">
                <a:latin typeface="Carlito"/>
                <a:cs typeface="Carlito"/>
              </a:rPr>
              <a:t>specific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spc="-10" dirty="0">
                <a:latin typeface="Carlito"/>
                <a:cs typeface="Carlito"/>
              </a:rPr>
              <a:t>that </a:t>
            </a:r>
            <a:r>
              <a:rPr sz="2400" dirty="0">
                <a:latin typeface="Carlito"/>
                <a:cs typeface="Carlito"/>
              </a:rPr>
              <a:t>issue. </a:t>
            </a:r>
            <a:r>
              <a:rPr sz="2400" spc="-5" dirty="0">
                <a:latin typeface="Carlito"/>
                <a:cs typeface="Carlito"/>
              </a:rPr>
              <a:t>These </a:t>
            </a:r>
            <a:r>
              <a:rPr sz="2400" spc="-10" dirty="0">
                <a:latin typeface="Carlito"/>
                <a:cs typeface="Carlito"/>
              </a:rPr>
              <a:t>products </a:t>
            </a:r>
            <a:r>
              <a:rPr sz="2400" spc="-20" dirty="0">
                <a:latin typeface="Carlito"/>
                <a:cs typeface="Carlito"/>
              </a:rPr>
              <a:t>involve </a:t>
            </a:r>
            <a:r>
              <a:rPr sz="2400" spc="-5" dirty="0">
                <a:latin typeface="Carlito"/>
                <a:cs typeface="Carlito"/>
              </a:rPr>
              <a:t>pins, </a:t>
            </a:r>
            <a:r>
              <a:rPr sz="2400" spc="-10" dirty="0">
                <a:latin typeface="Carlito"/>
                <a:cs typeface="Carlito"/>
              </a:rPr>
              <a:t>bracelets,  books, </a:t>
            </a:r>
            <a:r>
              <a:rPr sz="2400" dirty="0">
                <a:latin typeface="Carlito"/>
                <a:cs typeface="Carlito"/>
              </a:rPr>
              <a:t>cloth </a:t>
            </a:r>
            <a:r>
              <a:rPr sz="2400" spc="-5" dirty="0">
                <a:latin typeface="Carlito"/>
                <a:cs typeface="Carlito"/>
              </a:rPr>
              <a:t>bags, </a:t>
            </a:r>
            <a:r>
              <a:rPr sz="2400" dirty="0">
                <a:latin typeface="Carlito"/>
                <a:cs typeface="Carlito"/>
              </a:rPr>
              <a:t>and mobile </a:t>
            </a:r>
            <a:r>
              <a:rPr sz="2400" spc="-5" dirty="0">
                <a:latin typeface="Carlito"/>
                <a:cs typeface="Carlito"/>
              </a:rPr>
              <a:t>phone apparels. </a:t>
            </a:r>
            <a:r>
              <a:rPr sz="2400" spc="-10" dirty="0">
                <a:latin typeface="Carlito"/>
                <a:cs typeface="Carlito"/>
              </a:rPr>
              <a:t>The profits  </a:t>
            </a:r>
            <a:r>
              <a:rPr sz="2400" dirty="0">
                <a:latin typeface="Carlito"/>
                <a:cs typeface="Carlito"/>
              </a:rPr>
              <a:t>made </a:t>
            </a:r>
            <a:r>
              <a:rPr sz="2400" spc="-10" dirty="0">
                <a:latin typeface="Carlito"/>
                <a:cs typeface="Carlito"/>
              </a:rPr>
              <a:t>by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sales </a:t>
            </a:r>
            <a:r>
              <a:rPr sz="2400" spc="-15" dirty="0">
                <a:latin typeface="Carlito"/>
                <a:cs typeface="Carlito"/>
              </a:rPr>
              <a:t>are </a:t>
            </a:r>
            <a:r>
              <a:rPr sz="2400" spc="-10" dirty="0">
                <a:latin typeface="Carlito"/>
                <a:cs typeface="Carlito"/>
              </a:rPr>
              <a:t>donated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special fund </a:t>
            </a:r>
            <a:r>
              <a:rPr sz="2400" dirty="0">
                <a:latin typeface="Carlito"/>
                <a:cs typeface="Carlito"/>
              </a:rPr>
              <a:t>which is </a:t>
            </a:r>
            <a:r>
              <a:rPr sz="2400" spc="-10" dirty="0">
                <a:latin typeface="Carlito"/>
                <a:cs typeface="Carlito"/>
              </a:rPr>
              <a:t>lent 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spc="-10" dirty="0">
                <a:latin typeface="Carlito"/>
                <a:cs typeface="Carlito"/>
              </a:rPr>
              <a:t>hospitals, foundations,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etc.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780" y="461594"/>
            <a:ext cx="57975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Not-For-Profit</a:t>
            </a:r>
            <a:r>
              <a:rPr sz="4400" spc="-80" dirty="0"/>
              <a:t> </a:t>
            </a:r>
            <a:r>
              <a:rPr sz="4400" spc="-15" dirty="0"/>
              <a:t>Marketing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8023225" cy="3636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rlito"/>
                <a:cs typeface="Carlito"/>
              </a:rPr>
              <a:t>Marketing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used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not-for-profit  </a:t>
            </a:r>
            <a:r>
              <a:rPr sz="3200" spc="-15" dirty="0">
                <a:latin typeface="Carlito"/>
                <a:cs typeface="Carlito"/>
              </a:rPr>
              <a:t>organizations. </a:t>
            </a:r>
            <a:r>
              <a:rPr sz="3200" spc="-10" dirty="0">
                <a:latin typeface="Carlito"/>
                <a:cs typeface="Carlito"/>
              </a:rPr>
              <a:t>Universities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20" dirty="0">
                <a:latin typeface="Carlito"/>
                <a:cs typeface="Carlito"/>
              </a:rPr>
              <a:t>example to 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spc="-15" dirty="0">
                <a:latin typeface="Carlito"/>
                <a:cs typeface="Carlito"/>
              </a:rPr>
              <a:t>organizations,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10" dirty="0">
                <a:latin typeface="Carlito"/>
                <a:cs typeface="Carlito"/>
              </a:rPr>
              <a:t>they </a:t>
            </a:r>
            <a:r>
              <a:rPr sz="3200" spc="-5" dirty="0">
                <a:latin typeface="Carlito"/>
                <a:cs typeface="Carlito"/>
              </a:rPr>
              <a:t>use advertising not 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increase </a:t>
            </a:r>
            <a:r>
              <a:rPr sz="3200" spc="-15" dirty="0">
                <a:latin typeface="Carlito"/>
                <a:cs typeface="Carlito"/>
              </a:rPr>
              <a:t>profits </a:t>
            </a:r>
            <a:r>
              <a:rPr sz="3200" spc="-5" dirty="0">
                <a:latin typeface="Carlito"/>
                <a:cs typeface="Carlito"/>
              </a:rPr>
              <a:t>but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increase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number 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students that </a:t>
            </a:r>
            <a:r>
              <a:rPr sz="3200" spc="-30" dirty="0">
                <a:latin typeface="Carlito"/>
                <a:cs typeface="Carlito"/>
              </a:rPr>
              <a:t>prefer </a:t>
            </a:r>
            <a:r>
              <a:rPr sz="3200" spc="-10" dirty="0">
                <a:latin typeface="Carlito"/>
                <a:cs typeface="Carlito"/>
              </a:rPr>
              <a:t>that</a:t>
            </a:r>
            <a:r>
              <a:rPr sz="3200" spc="40" dirty="0">
                <a:latin typeface="Carlito"/>
                <a:cs typeface="Carlito"/>
              </a:rPr>
              <a:t> </a:t>
            </a:r>
            <a:r>
              <a:rPr sz="3200" spc="-35" dirty="0">
                <a:latin typeface="Carlito"/>
                <a:cs typeface="Carlito"/>
              </a:rPr>
              <a:t>university.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44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rlito"/>
                <a:cs typeface="Carlito"/>
              </a:rPr>
              <a:t>Prathma </a:t>
            </a:r>
            <a:r>
              <a:rPr sz="3200" dirty="0">
                <a:latin typeface="Carlito"/>
                <a:cs typeface="Carlito"/>
              </a:rPr>
              <a:t>Blood </a:t>
            </a:r>
            <a:r>
              <a:rPr sz="3200" spc="-5" dirty="0">
                <a:latin typeface="Carlito"/>
                <a:cs typeface="Carlito"/>
              </a:rPr>
              <a:t>Bank </a:t>
            </a:r>
            <a:r>
              <a:rPr sz="3200" dirty="0">
                <a:latin typeface="Carlito"/>
                <a:cs typeface="Carlito"/>
              </a:rPr>
              <a:t>is another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example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6301" y="461594"/>
            <a:ext cx="585470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Cause-Related</a:t>
            </a:r>
            <a:r>
              <a:rPr sz="4400" spc="-110" dirty="0"/>
              <a:t> </a:t>
            </a:r>
            <a:r>
              <a:rPr sz="4400" spc="-15" dirty="0"/>
              <a:t>Marketing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37461"/>
            <a:ext cx="8028305" cy="422402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rlito"/>
                <a:cs typeface="Carlito"/>
              </a:rPr>
              <a:t>In </a:t>
            </a:r>
            <a:r>
              <a:rPr sz="2700" spc="-5" dirty="0">
                <a:latin typeface="Carlito"/>
                <a:cs typeface="Carlito"/>
              </a:rPr>
              <a:t>such </a:t>
            </a:r>
            <a:r>
              <a:rPr sz="2700" spc="-10" dirty="0">
                <a:latin typeface="Carlito"/>
                <a:cs typeface="Carlito"/>
              </a:rPr>
              <a:t>marketing, </a:t>
            </a:r>
            <a:r>
              <a:rPr sz="2700" dirty="0">
                <a:latin typeface="Carlito"/>
                <a:cs typeface="Carlito"/>
              </a:rPr>
              <a:t>a </a:t>
            </a:r>
            <a:r>
              <a:rPr sz="2700" spc="-15" dirty="0">
                <a:latin typeface="Carlito"/>
                <a:cs typeface="Carlito"/>
              </a:rPr>
              <a:t>company </a:t>
            </a:r>
            <a:r>
              <a:rPr sz="2700" dirty="0">
                <a:latin typeface="Carlito"/>
                <a:cs typeface="Carlito"/>
              </a:rPr>
              <a:t>and a </a:t>
            </a:r>
            <a:r>
              <a:rPr sz="2700" spc="-10" dirty="0">
                <a:latin typeface="Carlito"/>
                <a:cs typeface="Carlito"/>
              </a:rPr>
              <a:t>nonprofit  </a:t>
            </a:r>
            <a:r>
              <a:rPr sz="2700" spc="-15" dirty="0">
                <a:latin typeface="Carlito"/>
                <a:cs typeface="Carlito"/>
              </a:rPr>
              <a:t>organization </a:t>
            </a:r>
            <a:r>
              <a:rPr sz="2700" spc="-10" dirty="0">
                <a:latin typeface="Carlito"/>
                <a:cs typeface="Carlito"/>
              </a:rPr>
              <a:t>together </a:t>
            </a:r>
            <a:r>
              <a:rPr sz="2700" spc="-20" dirty="0">
                <a:latin typeface="Carlito"/>
                <a:cs typeface="Carlito"/>
              </a:rPr>
              <a:t>start </a:t>
            </a:r>
            <a:r>
              <a:rPr sz="2700" dirty="0">
                <a:latin typeface="Carlito"/>
                <a:cs typeface="Carlito"/>
              </a:rPr>
              <a:t>a </a:t>
            </a:r>
            <a:r>
              <a:rPr sz="2700" spc="-15" dirty="0">
                <a:latin typeface="Carlito"/>
                <a:cs typeface="Carlito"/>
              </a:rPr>
              <a:t>marketing </a:t>
            </a:r>
            <a:r>
              <a:rPr sz="2700" dirty="0">
                <a:latin typeface="Carlito"/>
                <a:cs typeface="Carlito"/>
              </a:rPr>
              <a:t>activity </a:t>
            </a:r>
            <a:r>
              <a:rPr sz="2700" spc="-15" dirty="0">
                <a:latin typeface="Carlito"/>
                <a:cs typeface="Carlito"/>
              </a:rPr>
              <a:t>to</a:t>
            </a:r>
            <a:r>
              <a:rPr sz="2700" spc="-90" dirty="0">
                <a:latin typeface="Carlito"/>
                <a:cs typeface="Carlito"/>
              </a:rPr>
              <a:t> </a:t>
            </a:r>
            <a:r>
              <a:rPr sz="2700" spc="-25" dirty="0">
                <a:latin typeface="Carlito"/>
                <a:cs typeface="Carlito"/>
              </a:rPr>
              <a:t>draw  </a:t>
            </a:r>
            <a:r>
              <a:rPr sz="2700" spc="-125" dirty="0">
                <a:latin typeface="Arial"/>
                <a:cs typeface="Arial"/>
              </a:rPr>
              <a:t>people’s </a:t>
            </a:r>
            <a:r>
              <a:rPr sz="2700" spc="-30" dirty="0">
                <a:latin typeface="Arial"/>
                <a:cs typeface="Arial"/>
              </a:rPr>
              <a:t>attention </a:t>
            </a:r>
            <a:r>
              <a:rPr sz="2700" spc="20" dirty="0">
                <a:latin typeface="Arial"/>
                <a:cs typeface="Arial"/>
              </a:rPr>
              <a:t>to </a:t>
            </a:r>
            <a:r>
              <a:rPr sz="2700" spc="-150" dirty="0">
                <a:latin typeface="Arial"/>
                <a:cs typeface="Arial"/>
              </a:rPr>
              <a:t>an issue. </a:t>
            </a:r>
            <a:r>
              <a:rPr sz="2700" spc="-110" dirty="0">
                <a:latin typeface="Arial"/>
                <a:cs typeface="Arial"/>
              </a:rPr>
              <a:t>Cause</a:t>
            </a:r>
            <a:r>
              <a:rPr sz="2700" spc="-110" dirty="0">
                <a:latin typeface="Carlito"/>
                <a:cs typeface="Carlito"/>
              </a:rPr>
              <a:t>-related</a:t>
            </a:r>
            <a:r>
              <a:rPr sz="2700" spc="-345" dirty="0">
                <a:latin typeface="Carlito"/>
                <a:cs typeface="Carlito"/>
              </a:rPr>
              <a:t> </a:t>
            </a:r>
            <a:r>
              <a:rPr sz="2700" spc="-15" dirty="0">
                <a:latin typeface="Carlito"/>
                <a:cs typeface="Carlito"/>
              </a:rPr>
              <a:t>marketing  provides </a:t>
            </a:r>
            <a:r>
              <a:rPr sz="2700" spc="-10" dirty="0">
                <a:latin typeface="Carlito"/>
                <a:cs typeface="Carlito"/>
              </a:rPr>
              <a:t>benefit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dirty="0">
                <a:latin typeface="Carlito"/>
                <a:cs typeface="Carlito"/>
              </a:rPr>
              <a:t>both </a:t>
            </a:r>
            <a:r>
              <a:rPr sz="2700" spc="-15" dirty="0">
                <a:latin typeface="Carlito"/>
                <a:cs typeface="Carlito"/>
              </a:rPr>
              <a:t>company </a:t>
            </a:r>
            <a:r>
              <a:rPr sz="2700" dirty="0">
                <a:latin typeface="Carlito"/>
                <a:cs typeface="Carlito"/>
              </a:rPr>
              <a:t>and the  </a:t>
            </a:r>
            <a:r>
              <a:rPr sz="2700" spc="-15" dirty="0">
                <a:latin typeface="Carlito"/>
                <a:cs typeface="Carlito"/>
              </a:rPr>
              <a:t>organization.</a:t>
            </a:r>
            <a:endParaRPr sz="27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3150">
              <a:latin typeface="Carlito"/>
              <a:cs typeface="Carlito"/>
            </a:endParaRPr>
          </a:p>
          <a:p>
            <a:pPr marL="355600" marR="198755" indent="-342900">
              <a:lnSpc>
                <a:spcPct val="8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rlito"/>
                <a:cs typeface="Carlito"/>
              </a:rPr>
              <a:t>It is </a:t>
            </a:r>
            <a:r>
              <a:rPr sz="2700" spc="-10" dirty="0">
                <a:latin typeface="Carlito"/>
                <a:cs typeface="Carlito"/>
              </a:rPr>
              <a:t>beneficial </a:t>
            </a:r>
            <a:r>
              <a:rPr sz="2700" spc="-25" dirty="0">
                <a:latin typeface="Carlito"/>
                <a:cs typeface="Carlito"/>
              </a:rPr>
              <a:t>for </a:t>
            </a:r>
            <a:r>
              <a:rPr sz="2700" spc="-5" dirty="0">
                <a:latin typeface="Carlito"/>
                <a:cs typeface="Carlito"/>
              </a:rPr>
              <a:t>the </a:t>
            </a:r>
            <a:r>
              <a:rPr sz="2700" spc="-15" dirty="0">
                <a:latin typeface="Carlito"/>
                <a:cs typeface="Carlito"/>
              </a:rPr>
              <a:t>company </a:t>
            </a:r>
            <a:r>
              <a:rPr sz="2700" spc="-10" dirty="0">
                <a:latin typeface="Carlito"/>
                <a:cs typeface="Carlito"/>
              </a:rPr>
              <a:t>because </a:t>
            </a:r>
            <a:r>
              <a:rPr sz="2700" dirty="0">
                <a:latin typeface="Carlito"/>
                <a:cs typeface="Carlito"/>
              </a:rPr>
              <a:t>it </a:t>
            </a:r>
            <a:r>
              <a:rPr sz="2700" spc="-15" dirty="0">
                <a:latin typeface="Carlito"/>
                <a:cs typeface="Carlito"/>
              </a:rPr>
              <a:t>creates </a:t>
            </a:r>
            <a:r>
              <a:rPr sz="2700" dirty="0">
                <a:latin typeface="Carlito"/>
                <a:cs typeface="Carlito"/>
              </a:rPr>
              <a:t>a  </a:t>
            </a:r>
            <a:r>
              <a:rPr sz="2700" spc="-10" dirty="0">
                <a:latin typeface="Carlito"/>
                <a:cs typeface="Carlito"/>
              </a:rPr>
              <a:t>positive </a:t>
            </a:r>
            <a:r>
              <a:rPr sz="2700" spc="-5" dirty="0">
                <a:latin typeface="Carlito"/>
                <a:cs typeface="Carlito"/>
              </a:rPr>
              <a:t>public image </a:t>
            </a:r>
            <a:r>
              <a:rPr sz="2700" dirty="0">
                <a:latin typeface="Carlito"/>
                <a:cs typeface="Carlito"/>
              </a:rPr>
              <a:t>and it also </a:t>
            </a:r>
            <a:r>
              <a:rPr sz="2700" spc="-5" dirty="0">
                <a:latin typeface="Carlito"/>
                <a:cs typeface="Carlito"/>
              </a:rPr>
              <a:t>increases sales of</a:t>
            </a:r>
            <a:r>
              <a:rPr sz="2700" spc="-15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the  </a:t>
            </a:r>
            <a:r>
              <a:rPr sz="2700" spc="-15" dirty="0">
                <a:latin typeface="Carlito"/>
                <a:cs typeface="Carlito"/>
              </a:rPr>
              <a:t>brand. </a:t>
            </a:r>
            <a:r>
              <a:rPr sz="2700" spc="-5" dirty="0">
                <a:latin typeface="Carlito"/>
                <a:cs typeface="Carlito"/>
              </a:rPr>
              <a:t>On </a:t>
            </a:r>
            <a:r>
              <a:rPr sz="2700" dirty="0">
                <a:latin typeface="Carlito"/>
                <a:cs typeface="Carlito"/>
              </a:rPr>
              <a:t>the </a:t>
            </a:r>
            <a:r>
              <a:rPr sz="2700" spc="-5" dirty="0">
                <a:latin typeface="Carlito"/>
                <a:cs typeface="Carlito"/>
              </a:rPr>
              <a:t>other hand, </a:t>
            </a:r>
            <a:r>
              <a:rPr sz="2700" dirty="0">
                <a:latin typeface="Carlito"/>
                <a:cs typeface="Carlito"/>
              </a:rPr>
              <a:t>it is </a:t>
            </a:r>
            <a:r>
              <a:rPr sz="2700" spc="-10" dirty="0">
                <a:latin typeface="Carlito"/>
                <a:cs typeface="Carlito"/>
              </a:rPr>
              <a:t>beneficial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dirty="0">
                <a:latin typeface="Carlito"/>
                <a:cs typeface="Carlito"/>
              </a:rPr>
              <a:t>the  </a:t>
            </a:r>
            <a:r>
              <a:rPr sz="2700" spc="-15" dirty="0">
                <a:latin typeface="Carlito"/>
                <a:cs typeface="Carlito"/>
              </a:rPr>
              <a:t>organization </a:t>
            </a:r>
            <a:r>
              <a:rPr sz="2700" spc="-10" dirty="0">
                <a:latin typeface="Carlito"/>
                <a:cs typeface="Carlito"/>
              </a:rPr>
              <a:t>because </a:t>
            </a:r>
            <a:r>
              <a:rPr sz="2700" spc="-5" dirty="0">
                <a:latin typeface="Carlito"/>
                <a:cs typeface="Carlito"/>
              </a:rPr>
              <a:t>they </a:t>
            </a:r>
            <a:r>
              <a:rPr sz="2700" dirty="0">
                <a:latin typeface="Carlito"/>
                <a:cs typeface="Carlito"/>
              </a:rPr>
              <a:t>will </a:t>
            </a:r>
            <a:r>
              <a:rPr sz="2700" spc="-5" dirty="0">
                <a:latin typeface="Carlito"/>
                <a:cs typeface="Carlito"/>
              </a:rPr>
              <a:t>be </a:t>
            </a:r>
            <a:r>
              <a:rPr sz="2700" dirty="0">
                <a:latin typeface="Carlito"/>
                <a:cs typeface="Carlito"/>
              </a:rPr>
              <a:t>able </a:t>
            </a:r>
            <a:r>
              <a:rPr sz="2700" spc="-20" dirty="0">
                <a:latin typeface="Carlito"/>
                <a:cs typeface="Carlito"/>
              </a:rPr>
              <a:t>to </a:t>
            </a:r>
            <a:r>
              <a:rPr sz="2700" spc="-10" dirty="0">
                <a:latin typeface="Carlito"/>
                <a:cs typeface="Carlito"/>
              </a:rPr>
              <a:t>reach new  sources </a:t>
            </a:r>
            <a:r>
              <a:rPr sz="2700" spc="-5" dirty="0">
                <a:latin typeface="Carlito"/>
                <a:cs typeface="Carlito"/>
              </a:rPr>
              <a:t>of funds </a:t>
            </a:r>
            <a:r>
              <a:rPr sz="2700" dirty="0">
                <a:latin typeface="Carlito"/>
                <a:cs typeface="Carlito"/>
              </a:rPr>
              <a:t>which </a:t>
            </a:r>
            <a:r>
              <a:rPr sz="2700" spc="-10" dirty="0">
                <a:latin typeface="Carlito"/>
                <a:cs typeface="Carlito"/>
              </a:rPr>
              <a:t>they deprive </a:t>
            </a:r>
            <a:r>
              <a:rPr sz="2700" spc="-5" dirty="0">
                <a:latin typeface="Carlito"/>
                <a:cs typeface="Carlito"/>
              </a:rPr>
              <a:t>of </a:t>
            </a:r>
            <a:r>
              <a:rPr sz="2700" dirty="0">
                <a:latin typeface="Carlito"/>
                <a:cs typeface="Carlito"/>
              </a:rPr>
              <a:t>in </a:t>
            </a:r>
            <a:r>
              <a:rPr sz="2700" spc="-10" dirty="0">
                <a:latin typeface="Carlito"/>
                <a:cs typeface="Carlito"/>
              </a:rPr>
              <a:t>most </a:t>
            </a:r>
            <a:r>
              <a:rPr sz="2700" spc="-5" dirty="0">
                <a:latin typeface="Carlito"/>
                <a:cs typeface="Carlito"/>
              </a:rPr>
              <a:t>cases, 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spc="-5" dirty="0">
                <a:latin typeface="Carlito"/>
                <a:cs typeface="Carlito"/>
              </a:rPr>
              <a:t>they </a:t>
            </a:r>
            <a:r>
              <a:rPr sz="2700" dirty="0">
                <a:latin typeface="Carlito"/>
                <a:cs typeface="Carlito"/>
              </a:rPr>
              <a:t>will </a:t>
            </a:r>
            <a:r>
              <a:rPr sz="2700" spc="-10" dirty="0">
                <a:latin typeface="Carlito"/>
                <a:cs typeface="Carlito"/>
              </a:rPr>
              <a:t>obtain </a:t>
            </a:r>
            <a:r>
              <a:rPr sz="2700" spc="-15" dirty="0">
                <a:latin typeface="Carlito"/>
                <a:cs typeface="Carlito"/>
              </a:rPr>
              <a:t>greater</a:t>
            </a:r>
            <a:r>
              <a:rPr sz="2700" spc="-75" dirty="0">
                <a:latin typeface="Carlito"/>
                <a:cs typeface="Carlito"/>
              </a:rPr>
              <a:t> </a:t>
            </a:r>
            <a:r>
              <a:rPr sz="2700" spc="-20" dirty="0">
                <a:latin typeface="Carlito"/>
                <a:cs typeface="Carlito"/>
              </a:rPr>
              <a:t>visibility.</a:t>
            </a:r>
            <a:endParaRPr sz="2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2225" y="461594"/>
            <a:ext cx="40233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Sports</a:t>
            </a:r>
            <a:r>
              <a:rPr sz="4400" spc="-114" dirty="0"/>
              <a:t> </a:t>
            </a:r>
            <a:r>
              <a:rPr sz="4400" spc="-15" dirty="0"/>
              <a:t>Marketing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54645" cy="3636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8293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5" dirty="0">
                <a:latin typeface="Arial"/>
                <a:cs typeface="Arial"/>
              </a:rPr>
              <a:t>“Sports </a:t>
            </a:r>
            <a:r>
              <a:rPr sz="3200" spc="-55" dirty="0">
                <a:latin typeface="Arial"/>
                <a:cs typeface="Arial"/>
              </a:rPr>
              <a:t>marketing” </a:t>
            </a:r>
            <a:r>
              <a:rPr sz="3200" spc="-165" dirty="0">
                <a:latin typeface="Arial"/>
                <a:cs typeface="Arial"/>
              </a:rPr>
              <a:t>is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215" dirty="0">
                <a:latin typeface="Arial"/>
                <a:cs typeface="Arial"/>
              </a:rPr>
              <a:t>use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459" dirty="0">
                <a:latin typeface="Arial"/>
                <a:cs typeface="Arial"/>
              </a:rPr>
              <a:t> </a:t>
            </a:r>
            <a:r>
              <a:rPr sz="3200" spc="-110" dirty="0">
                <a:latin typeface="Arial"/>
                <a:cs typeface="Arial"/>
              </a:rPr>
              <a:t>marketing  </a:t>
            </a:r>
            <a:r>
              <a:rPr sz="3200" spc="-5" dirty="0">
                <a:latin typeface="Carlito"/>
                <a:cs typeface="Carlito"/>
              </a:rPr>
              <a:t>principles </a:t>
            </a:r>
            <a:r>
              <a:rPr sz="3200" spc="-25" dirty="0">
                <a:latin typeface="Carlito"/>
                <a:cs typeface="Carlito"/>
              </a:rPr>
              <a:t>for </a:t>
            </a:r>
            <a:r>
              <a:rPr sz="3200" dirty="0">
                <a:latin typeface="Carlito"/>
                <a:cs typeface="Carlito"/>
              </a:rPr>
              <a:t>or </a:t>
            </a:r>
            <a:r>
              <a:rPr sz="3200" spc="-5" dirty="0">
                <a:latin typeface="Carlito"/>
                <a:cs typeface="Carlito"/>
              </a:rPr>
              <a:t>within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sports </a:t>
            </a:r>
            <a:r>
              <a:rPr sz="3200" spc="-15" dirty="0">
                <a:latin typeface="Carlito"/>
                <a:cs typeface="Carlito"/>
              </a:rPr>
              <a:t>related  environments.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4400">
              <a:latin typeface="Carlito"/>
              <a:cs typeface="Carlito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rlito"/>
                <a:cs typeface="Carlito"/>
              </a:rPr>
              <a:t>The main </a:t>
            </a:r>
            <a:r>
              <a:rPr sz="3200" dirty="0">
                <a:latin typeface="Carlito"/>
                <a:cs typeface="Carlito"/>
              </a:rPr>
              <a:t>idea </a:t>
            </a:r>
            <a:r>
              <a:rPr sz="3200" spc="-10" dirty="0">
                <a:latin typeface="Carlito"/>
                <a:cs typeface="Carlito"/>
              </a:rPr>
              <a:t>you can </a:t>
            </a:r>
            <a:r>
              <a:rPr sz="3200" spc="-15" dirty="0">
                <a:latin typeface="Carlito"/>
                <a:cs typeface="Carlito"/>
              </a:rPr>
              <a:t>get from </a:t>
            </a:r>
            <a:r>
              <a:rPr sz="3200" spc="-10" dirty="0">
                <a:latin typeface="Carlito"/>
                <a:cs typeface="Carlito"/>
              </a:rPr>
              <a:t>this definition 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that, there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10" dirty="0">
                <a:latin typeface="Carlito"/>
                <a:cs typeface="Carlito"/>
              </a:rPr>
              <a:t>two </a:t>
            </a:r>
            <a:r>
              <a:rPr sz="3200" spc="-5" dirty="0">
                <a:latin typeface="Carlito"/>
                <a:cs typeface="Carlito"/>
              </a:rPr>
              <a:t>dimensions of sports  </a:t>
            </a:r>
            <a:r>
              <a:rPr sz="3200" spc="-15" dirty="0">
                <a:latin typeface="Carlito"/>
                <a:cs typeface="Carlito"/>
              </a:rPr>
              <a:t>marketing: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45081"/>
            <a:ext cx="8047355" cy="391223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b="1" i="1" spc="-15" dirty="0">
                <a:latin typeface="Carlito"/>
                <a:cs typeface="Carlito"/>
              </a:rPr>
              <a:t>Marketing </a:t>
            </a:r>
            <a:r>
              <a:rPr sz="2500" b="1" i="1" spc="-5" dirty="0">
                <a:latin typeface="Carlito"/>
                <a:cs typeface="Carlito"/>
              </a:rPr>
              <a:t>through </a:t>
            </a:r>
            <a:r>
              <a:rPr sz="2500" b="1" i="1" spc="-10" dirty="0">
                <a:latin typeface="Carlito"/>
                <a:cs typeface="Carlito"/>
              </a:rPr>
              <a:t>sports. </a:t>
            </a:r>
            <a:r>
              <a:rPr sz="2500" spc="-5" dirty="0">
                <a:latin typeface="Carlito"/>
                <a:cs typeface="Carlito"/>
              </a:rPr>
              <a:t>In </a:t>
            </a:r>
            <a:r>
              <a:rPr sz="2500" spc="-10" dirty="0">
                <a:latin typeface="Carlito"/>
                <a:cs typeface="Carlito"/>
              </a:rPr>
              <a:t>such marketing, </a:t>
            </a:r>
            <a:r>
              <a:rPr sz="2500" spc="-5" dirty="0">
                <a:latin typeface="Carlito"/>
                <a:cs typeface="Carlito"/>
              </a:rPr>
              <a:t>the  </a:t>
            </a:r>
            <a:r>
              <a:rPr sz="2500" spc="-20" dirty="0">
                <a:latin typeface="Carlito"/>
                <a:cs typeface="Carlito"/>
              </a:rPr>
              <a:t>marketed </a:t>
            </a:r>
            <a:r>
              <a:rPr sz="2500" spc="-10" dirty="0">
                <a:latin typeface="Carlito"/>
                <a:cs typeface="Carlito"/>
              </a:rPr>
              <a:t>products </a:t>
            </a:r>
            <a:r>
              <a:rPr sz="2500" spc="-15" dirty="0">
                <a:latin typeface="Carlito"/>
                <a:cs typeface="Carlito"/>
              </a:rPr>
              <a:t>are </a:t>
            </a:r>
            <a:r>
              <a:rPr sz="2500" spc="-10" dirty="0">
                <a:latin typeface="Carlito"/>
                <a:cs typeface="Carlito"/>
              </a:rPr>
              <a:t>nonsports products but </a:t>
            </a:r>
            <a:r>
              <a:rPr sz="2500" spc="-5" dirty="0">
                <a:latin typeface="Carlito"/>
                <a:cs typeface="Carlito"/>
              </a:rPr>
              <a:t>the  channels used </a:t>
            </a:r>
            <a:r>
              <a:rPr sz="2500" spc="-15" dirty="0">
                <a:latin typeface="Carlito"/>
                <a:cs typeface="Carlito"/>
              </a:rPr>
              <a:t>to </a:t>
            </a:r>
            <a:r>
              <a:rPr sz="2500" spc="-10" dirty="0">
                <a:latin typeface="Carlito"/>
                <a:cs typeface="Carlito"/>
              </a:rPr>
              <a:t>reach </a:t>
            </a:r>
            <a:r>
              <a:rPr sz="2500" spc="-5" dirty="0">
                <a:latin typeface="Carlito"/>
                <a:cs typeface="Carlito"/>
              </a:rPr>
              <a:t>the </a:t>
            </a:r>
            <a:r>
              <a:rPr sz="2500" spc="-20" dirty="0">
                <a:latin typeface="Carlito"/>
                <a:cs typeface="Carlito"/>
              </a:rPr>
              <a:t>target </a:t>
            </a:r>
            <a:r>
              <a:rPr sz="2500" spc="-15" dirty="0">
                <a:latin typeface="Carlito"/>
                <a:cs typeface="Carlito"/>
              </a:rPr>
              <a:t>market are </a:t>
            </a:r>
            <a:r>
              <a:rPr sz="2500" spc="-10" dirty="0">
                <a:latin typeface="Carlito"/>
                <a:cs typeface="Carlito"/>
              </a:rPr>
              <a:t>sports-  related. Master </a:t>
            </a:r>
            <a:r>
              <a:rPr sz="2500" spc="-15" dirty="0">
                <a:latin typeface="Carlito"/>
                <a:cs typeface="Carlito"/>
              </a:rPr>
              <a:t>Card </a:t>
            </a:r>
            <a:r>
              <a:rPr sz="2500" spc="-10" dirty="0">
                <a:latin typeface="Carlito"/>
                <a:cs typeface="Carlito"/>
              </a:rPr>
              <a:t>sponsorship </a:t>
            </a:r>
            <a:r>
              <a:rPr sz="2500" spc="-5" dirty="0">
                <a:latin typeface="Carlito"/>
                <a:cs typeface="Carlito"/>
              </a:rPr>
              <a:t>and advertisements in  </a:t>
            </a:r>
            <a:r>
              <a:rPr sz="2500" spc="-10" dirty="0">
                <a:latin typeface="Carlito"/>
                <a:cs typeface="Carlito"/>
              </a:rPr>
              <a:t>The Champions League </a:t>
            </a:r>
            <a:r>
              <a:rPr sz="2500" spc="-5" dirty="0">
                <a:latin typeface="Carlito"/>
                <a:cs typeface="Carlito"/>
              </a:rPr>
              <a:t>and </a:t>
            </a:r>
            <a:r>
              <a:rPr sz="2500" spc="-10" dirty="0">
                <a:latin typeface="Carlito"/>
                <a:cs typeface="Carlito"/>
              </a:rPr>
              <a:t>The </a:t>
            </a:r>
            <a:r>
              <a:rPr sz="2500" spc="-25" dirty="0">
                <a:latin typeface="Carlito"/>
                <a:cs typeface="Carlito"/>
              </a:rPr>
              <a:t>World </a:t>
            </a:r>
            <a:r>
              <a:rPr sz="2500" spc="-10" dirty="0">
                <a:latin typeface="Carlito"/>
                <a:cs typeface="Carlito"/>
              </a:rPr>
              <a:t>Cup </a:t>
            </a:r>
            <a:r>
              <a:rPr sz="2500" spc="-15" dirty="0">
                <a:latin typeface="Carlito"/>
                <a:cs typeface="Carlito"/>
              </a:rPr>
              <a:t>can </a:t>
            </a:r>
            <a:r>
              <a:rPr sz="2500" spc="-5" dirty="0">
                <a:latin typeface="Carlito"/>
                <a:cs typeface="Carlito"/>
              </a:rPr>
              <a:t>be </a:t>
            </a:r>
            <a:r>
              <a:rPr sz="2500" spc="-10" dirty="0">
                <a:latin typeface="Carlito"/>
                <a:cs typeface="Carlito"/>
              </a:rPr>
              <a:t>accepted  </a:t>
            </a:r>
            <a:r>
              <a:rPr sz="2500" spc="-5" dirty="0">
                <a:latin typeface="Carlito"/>
                <a:cs typeface="Carlito"/>
              </a:rPr>
              <a:t>as a well-known</a:t>
            </a:r>
            <a:r>
              <a:rPr sz="2500" spc="-15" dirty="0">
                <a:latin typeface="Carlito"/>
                <a:cs typeface="Carlito"/>
              </a:rPr>
              <a:t> </a:t>
            </a:r>
            <a:r>
              <a:rPr sz="2500" spc="-10" dirty="0">
                <a:latin typeface="Carlito"/>
                <a:cs typeface="Carlito"/>
              </a:rPr>
              <a:t>advertisement.</a:t>
            </a:r>
            <a:endParaRPr sz="25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2900">
              <a:latin typeface="Carlito"/>
              <a:cs typeface="Carlito"/>
            </a:endParaRPr>
          </a:p>
          <a:p>
            <a:pPr marL="355600" marR="66040" indent="-342900">
              <a:lnSpc>
                <a:spcPts val="24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b="1" i="1" spc="-15" dirty="0">
                <a:latin typeface="Carlito"/>
                <a:cs typeface="Carlito"/>
              </a:rPr>
              <a:t>Marketing </a:t>
            </a:r>
            <a:r>
              <a:rPr sz="2500" b="1" i="1" spc="-5" dirty="0">
                <a:latin typeface="Carlito"/>
                <a:cs typeface="Carlito"/>
              </a:rPr>
              <a:t>of </a:t>
            </a:r>
            <a:r>
              <a:rPr sz="2500" b="1" i="1" spc="-10" dirty="0">
                <a:latin typeface="Carlito"/>
                <a:cs typeface="Carlito"/>
              </a:rPr>
              <a:t>sports. </a:t>
            </a:r>
            <a:r>
              <a:rPr sz="2500" spc="-10" dirty="0">
                <a:latin typeface="Carlito"/>
                <a:cs typeface="Carlito"/>
              </a:rPr>
              <a:t>This </a:t>
            </a:r>
            <a:r>
              <a:rPr sz="2500" spc="-5" dirty="0">
                <a:latin typeface="Carlito"/>
                <a:cs typeface="Carlito"/>
              </a:rPr>
              <a:t>kind of </a:t>
            </a:r>
            <a:r>
              <a:rPr sz="2500" spc="-15" dirty="0">
                <a:latin typeface="Carlito"/>
                <a:cs typeface="Carlito"/>
              </a:rPr>
              <a:t>marketing strategically  </a:t>
            </a:r>
            <a:r>
              <a:rPr sz="2500" spc="-5" dirty="0">
                <a:latin typeface="Carlito"/>
                <a:cs typeface="Carlito"/>
              </a:rPr>
              <a:t>aims </a:t>
            </a:r>
            <a:r>
              <a:rPr sz="2500" spc="-15" dirty="0">
                <a:latin typeface="Carlito"/>
                <a:cs typeface="Carlito"/>
              </a:rPr>
              <a:t>marketing </a:t>
            </a:r>
            <a:r>
              <a:rPr sz="2500" spc="-5" dirty="0">
                <a:latin typeface="Carlito"/>
                <a:cs typeface="Carlito"/>
              </a:rPr>
              <a:t>the </a:t>
            </a:r>
            <a:r>
              <a:rPr sz="2500" spc="-15" dirty="0">
                <a:latin typeface="Carlito"/>
                <a:cs typeface="Carlito"/>
              </a:rPr>
              <a:t>pure </a:t>
            </a:r>
            <a:r>
              <a:rPr sz="2500" spc="-5" dirty="0">
                <a:latin typeface="Carlito"/>
                <a:cs typeface="Carlito"/>
              </a:rPr>
              <a:t>sports </a:t>
            </a:r>
            <a:r>
              <a:rPr sz="2500" spc="-10" dirty="0">
                <a:latin typeface="Carlito"/>
                <a:cs typeface="Carlito"/>
              </a:rPr>
              <a:t>goods </a:t>
            </a:r>
            <a:r>
              <a:rPr sz="2500" spc="-15" dirty="0">
                <a:latin typeface="Carlito"/>
                <a:cs typeface="Carlito"/>
              </a:rPr>
              <a:t>to </a:t>
            </a:r>
            <a:r>
              <a:rPr sz="2500" spc="-5" dirty="0">
                <a:latin typeface="Carlito"/>
                <a:cs typeface="Carlito"/>
              </a:rPr>
              <a:t>the </a:t>
            </a:r>
            <a:r>
              <a:rPr sz="2500" spc="-15" dirty="0">
                <a:latin typeface="Carlito"/>
                <a:cs typeface="Carlito"/>
              </a:rPr>
              <a:t>target market.  </a:t>
            </a:r>
            <a:r>
              <a:rPr sz="2500" spc="-10" dirty="0">
                <a:latin typeface="Carlito"/>
                <a:cs typeface="Carlito"/>
              </a:rPr>
              <a:t>Continuing </a:t>
            </a:r>
            <a:r>
              <a:rPr sz="2500" spc="-15" dirty="0">
                <a:latin typeface="Carlito"/>
                <a:cs typeface="Carlito"/>
              </a:rPr>
              <a:t>to </a:t>
            </a:r>
            <a:r>
              <a:rPr sz="2500" spc="-5" dirty="0">
                <a:latin typeface="Carlito"/>
                <a:cs typeface="Carlito"/>
              </a:rPr>
              <a:t>the </a:t>
            </a:r>
            <a:r>
              <a:rPr sz="2500" spc="-10" dirty="0">
                <a:latin typeface="Carlito"/>
                <a:cs typeface="Carlito"/>
              </a:rPr>
              <a:t>previous </a:t>
            </a:r>
            <a:r>
              <a:rPr sz="2500" spc="-15" dirty="0">
                <a:latin typeface="Carlito"/>
                <a:cs typeface="Carlito"/>
              </a:rPr>
              <a:t>example, </a:t>
            </a:r>
            <a:r>
              <a:rPr sz="2500" spc="-5" dirty="0">
                <a:latin typeface="Carlito"/>
                <a:cs typeface="Carlito"/>
              </a:rPr>
              <a:t>the </a:t>
            </a:r>
            <a:r>
              <a:rPr sz="2500" spc="-10" dirty="0">
                <a:latin typeface="Carlito"/>
                <a:cs typeface="Carlito"/>
              </a:rPr>
              <a:t>advertisements of  The Champions League </a:t>
            </a:r>
            <a:r>
              <a:rPr sz="2500" spc="-5" dirty="0">
                <a:latin typeface="Carlito"/>
                <a:cs typeface="Carlito"/>
              </a:rPr>
              <a:t>or </a:t>
            </a:r>
            <a:r>
              <a:rPr sz="2500" spc="-10" dirty="0">
                <a:latin typeface="Carlito"/>
                <a:cs typeface="Carlito"/>
              </a:rPr>
              <a:t>The </a:t>
            </a:r>
            <a:r>
              <a:rPr sz="2500" spc="-25" dirty="0">
                <a:latin typeface="Carlito"/>
                <a:cs typeface="Carlito"/>
              </a:rPr>
              <a:t>World </a:t>
            </a:r>
            <a:r>
              <a:rPr sz="2500" spc="-10" dirty="0">
                <a:latin typeface="Carlito"/>
                <a:cs typeface="Carlito"/>
              </a:rPr>
              <a:t>Cup through </a:t>
            </a:r>
            <a:r>
              <a:rPr sz="2500" spc="-20" dirty="0">
                <a:latin typeface="Carlito"/>
                <a:cs typeface="Carlito"/>
              </a:rPr>
              <a:t>different  </a:t>
            </a:r>
            <a:r>
              <a:rPr sz="2500" spc="-5" dirty="0">
                <a:latin typeface="Carlito"/>
                <a:cs typeface="Carlito"/>
              </a:rPr>
              <a:t>media channels </a:t>
            </a:r>
            <a:r>
              <a:rPr sz="2500" spc="-15" dirty="0">
                <a:latin typeface="Carlito"/>
                <a:cs typeface="Carlito"/>
              </a:rPr>
              <a:t>are </a:t>
            </a:r>
            <a:r>
              <a:rPr sz="2500" spc="-10" dirty="0">
                <a:latin typeface="Carlito"/>
                <a:cs typeface="Carlito"/>
              </a:rPr>
              <a:t>good </a:t>
            </a:r>
            <a:r>
              <a:rPr sz="2500" spc="-15" dirty="0">
                <a:latin typeface="Carlito"/>
                <a:cs typeface="Carlito"/>
              </a:rPr>
              <a:t>examples </a:t>
            </a:r>
            <a:r>
              <a:rPr sz="2500" spc="-5" dirty="0">
                <a:latin typeface="Carlito"/>
                <a:cs typeface="Carlito"/>
              </a:rPr>
              <a:t>of </a:t>
            </a:r>
            <a:r>
              <a:rPr sz="2500" spc="-15" dirty="0">
                <a:latin typeface="Carlito"/>
                <a:cs typeface="Carlito"/>
              </a:rPr>
              <a:t>marketing </a:t>
            </a:r>
            <a:r>
              <a:rPr sz="2500" spc="-5" dirty="0">
                <a:latin typeface="Carlito"/>
                <a:cs typeface="Carlito"/>
              </a:rPr>
              <a:t>of</a:t>
            </a:r>
            <a:r>
              <a:rPr sz="2500" spc="120" dirty="0">
                <a:latin typeface="Carlito"/>
                <a:cs typeface="Carlito"/>
              </a:rPr>
              <a:t> </a:t>
            </a:r>
            <a:r>
              <a:rPr sz="2500" spc="-10" dirty="0">
                <a:latin typeface="Carlito"/>
                <a:cs typeface="Carlito"/>
              </a:rPr>
              <a:t>sports.</a:t>
            </a:r>
            <a:endParaRPr sz="25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6401" y="461594"/>
            <a:ext cx="42525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Carlito"/>
                <a:cs typeface="Carlito"/>
              </a:rPr>
              <a:t>Guerilla</a:t>
            </a:r>
            <a:r>
              <a:rPr sz="4400" b="0" spc="-60" dirty="0">
                <a:latin typeface="Carlito"/>
                <a:cs typeface="Carlito"/>
              </a:rPr>
              <a:t> </a:t>
            </a:r>
            <a:r>
              <a:rPr sz="4400" b="0" spc="-20" dirty="0">
                <a:latin typeface="Carlito"/>
                <a:cs typeface="Carlito"/>
              </a:rPr>
              <a:t>Marketing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26794"/>
            <a:ext cx="8044180" cy="395859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151765" indent="-342900">
              <a:lnSpc>
                <a:spcPct val="80000"/>
              </a:lnSpc>
              <a:spcBef>
                <a:spcPts val="8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spc="-5" dirty="0">
                <a:latin typeface="Carlito"/>
                <a:cs typeface="Carlito"/>
              </a:rPr>
              <a:t>Guerilla </a:t>
            </a:r>
            <a:r>
              <a:rPr sz="3000" b="1" spc="-15" dirty="0">
                <a:latin typeface="Carlito"/>
                <a:cs typeface="Carlito"/>
              </a:rPr>
              <a:t>Marketing </a:t>
            </a:r>
            <a:r>
              <a:rPr sz="3000" dirty="0">
                <a:latin typeface="Carlito"/>
                <a:cs typeface="Carlito"/>
              </a:rPr>
              <a:t>is a </a:t>
            </a:r>
            <a:r>
              <a:rPr sz="3000" spc="-20" dirty="0">
                <a:latin typeface="Carlito"/>
                <a:cs typeface="Carlito"/>
              </a:rPr>
              <a:t>form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5" dirty="0">
                <a:latin typeface="Carlito"/>
                <a:cs typeface="Carlito"/>
              </a:rPr>
              <a:t>marketing </a:t>
            </a:r>
            <a:r>
              <a:rPr sz="3000" dirty="0">
                <a:latin typeface="Carlito"/>
                <a:cs typeface="Carlito"/>
              </a:rPr>
              <a:t>whose  </a:t>
            </a:r>
            <a:r>
              <a:rPr sz="3000" spc="-20" dirty="0">
                <a:latin typeface="Carlito"/>
                <a:cs typeface="Carlito"/>
              </a:rPr>
              <a:t>target markets </a:t>
            </a:r>
            <a:r>
              <a:rPr sz="3000" spc="-25" dirty="0">
                <a:latin typeface="Carlito"/>
                <a:cs typeface="Carlito"/>
              </a:rPr>
              <a:t>exist </a:t>
            </a:r>
            <a:r>
              <a:rPr sz="3000" spc="-10" dirty="0">
                <a:latin typeface="Carlito"/>
                <a:cs typeface="Carlito"/>
              </a:rPr>
              <a:t>in </a:t>
            </a:r>
            <a:r>
              <a:rPr sz="3000" spc="-15" dirty="0">
                <a:latin typeface="Carlito"/>
                <a:cs typeface="Carlito"/>
              </a:rPr>
              <a:t>unexpected </a:t>
            </a:r>
            <a:r>
              <a:rPr sz="3000" spc="-5" dirty="0">
                <a:latin typeface="Carlito"/>
                <a:cs typeface="Carlito"/>
              </a:rPr>
              <a:t>places; </a:t>
            </a:r>
            <a:r>
              <a:rPr sz="3000" dirty="0">
                <a:latin typeface="Carlito"/>
                <a:cs typeface="Carlito"/>
              </a:rPr>
              <a:t>the  </a:t>
            </a:r>
            <a:r>
              <a:rPr sz="3000" spc="-15" dirty="0">
                <a:latin typeface="Carlito"/>
                <a:cs typeface="Carlito"/>
              </a:rPr>
              <a:t>product </a:t>
            </a:r>
            <a:r>
              <a:rPr sz="3000" dirty="0">
                <a:latin typeface="Carlito"/>
                <a:cs typeface="Carlito"/>
              </a:rPr>
              <a:t>is </a:t>
            </a:r>
            <a:r>
              <a:rPr sz="3000" spc="-20" dirty="0">
                <a:latin typeface="Carlito"/>
                <a:cs typeface="Carlito"/>
              </a:rPr>
              <a:t>marketed </a:t>
            </a:r>
            <a:r>
              <a:rPr sz="3000" dirty="0">
                <a:latin typeface="Carlito"/>
                <a:cs typeface="Carlito"/>
              </a:rPr>
              <a:t>in a </a:t>
            </a:r>
            <a:r>
              <a:rPr sz="3000" spc="-10" dirty="0">
                <a:latin typeface="Carlito"/>
                <a:cs typeface="Carlito"/>
              </a:rPr>
              <a:t>memorable </a:t>
            </a:r>
            <a:r>
              <a:rPr sz="3000" spc="-5" dirty="0">
                <a:latin typeface="Carlito"/>
                <a:cs typeface="Carlito"/>
              </a:rPr>
              <a:t>and  </a:t>
            </a:r>
            <a:r>
              <a:rPr sz="3000" spc="-20" dirty="0">
                <a:latin typeface="Carlito"/>
                <a:cs typeface="Carlito"/>
              </a:rPr>
              <a:t>attractive</a:t>
            </a:r>
            <a:r>
              <a:rPr sz="3000" spc="-65" dirty="0">
                <a:latin typeface="Carlito"/>
                <a:cs typeface="Carlito"/>
              </a:rPr>
              <a:t> </a:t>
            </a:r>
            <a:r>
              <a:rPr sz="3000" spc="-45" dirty="0">
                <a:latin typeface="Carlito"/>
                <a:cs typeface="Carlito"/>
              </a:rPr>
              <a:t>manner.</a:t>
            </a:r>
            <a:endParaRPr sz="3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3500">
              <a:latin typeface="Carlito"/>
              <a:cs typeface="Carlito"/>
            </a:endParaRPr>
          </a:p>
          <a:p>
            <a:pPr marL="355600" marR="5080" indent="-342900">
              <a:lnSpc>
                <a:spcPts val="288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rlito"/>
                <a:cs typeface="Carlito"/>
              </a:rPr>
              <a:t>The </a:t>
            </a:r>
            <a:r>
              <a:rPr sz="3000" dirty="0">
                <a:latin typeface="Carlito"/>
                <a:cs typeface="Carlito"/>
              </a:rPr>
              <a:t>aim </a:t>
            </a:r>
            <a:r>
              <a:rPr sz="3000" spc="-5" dirty="0">
                <a:latin typeface="Carlito"/>
                <a:cs typeface="Carlito"/>
              </a:rPr>
              <a:t>of this </a:t>
            </a:r>
            <a:r>
              <a:rPr sz="3000" spc="-15" dirty="0">
                <a:latin typeface="Carlito"/>
                <a:cs typeface="Carlito"/>
              </a:rPr>
              <a:t>marketing </a:t>
            </a:r>
            <a:r>
              <a:rPr sz="3000" dirty="0">
                <a:latin typeface="Carlito"/>
                <a:cs typeface="Carlito"/>
              </a:rPr>
              <a:t>is </a:t>
            </a:r>
            <a:r>
              <a:rPr sz="3000" spc="-15" dirty="0">
                <a:latin typeface="Carlito"/>
                <a:cs typeface="Carlito"/>
              </a:rPr>
              <a:t>to </a:t>
            </a:r>
            <a:r>
              <a:rPr sz="3000" spc="-10" dirty="0">
                <a:latin typeface="Carlito"/>
                <a:cs typeface="Carlito"/>
              </a:rPr>
              <a:t>reach more people  </a:t>
            </a:r>
            <a:r>
              <a:rPr sz="3000" dirty="0">
                <a:latin typeface="Carlito"/>
                <a:cs typeface="Carlito"/>
              </a:rPr>
              <a:t>with a </a:t>
            </a:r>
            <a:r>
              <a:rPr sz="3000" spc="-10" dirty="0">
                <a:latin typeface="Carlito"/>
                <a:cs typeface="Carlito"/>
              </a:rPr>
              <a:t>limited </a:t>
            </a:r>
            <a:r>
              <a:rPr sz="3000" spc="-15" dirty="0">
                <a:latin typeface="Carlito"/>
                <a:cs typeface="Carlito"/>
              </a:rPr>
              <a:t>budget </a:t>
            </a:r>
            <a:r>
              <a:rPr sz="3000" dirty="0">
                <a:latin typeface="Carlito"/>
                <a:cs typeface="Carlito"/>
              </a:rPr>
              <a:t>and a </a:t>
            </a:r>
            <a:r>
              <a:rPr sz="3000" spc="-10" dirty="0">
                <a:latin typeface="Carlito"/>
                <a:cs typeface="Carlito"/>
              </a:rPr>
              <a:t>more </a:t>
            </a:r>
            <a:r>
              <a:rPr sz="3000" spc="-20" dirty="0">
                <a:latin typeface="Carlito"/>
                <a:cs typeface="Carlito"/>
              </a:rPr>
              <a:t>effective  </a:t>
            </a:r>
            <a:r>
              <a:rPr sz="3000" spc="-5" dirty="0">
                <a:latin typeface="Carlito"/>
                <a:cs typeface="Carlito"/>
              </a:rPr>
              <a:t>message. </a:t>
            </a:r>
            <a:r>
              <a:rPr sz="3000" spc="-20" dirty="0">
                <a:latin typeface="Carlito"/>
                <a:cs typeface="Carlito"/>
              </a:rPr>
              <a:t>Customers </a:t>
            </a:r>
            <a:r>
              <a:rPr sz="3000" spc="-15" dirty="0">
                <a:latin typeface="Carlito"/>
                <a:cs typeface="Carlito"/>
              </a:rPr>
              <a:t>are </a:t>
            </a:r>
            <a:r>
              <a:rPr sz="3000" spc="-20" dirty="0">
                <a:latin typeface="Carlito"/>
                <a:cs typeface="Carlito"/>
              </a:rPr>
              <a:t>shocked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5" dirty="0">
                <a:latin typeface="Carlito"/>
                <a:cs typeface="Carlito"/>
              </a:rPr>
              <a:t>surprised </a:t>
            </a:r>
            <a:r>
              <a:rPr sz="3000" dirty="0">
                <a:latin typeface="Carlito"/>
                <a:cs typeface="Carlito"/>
              </a:rPr>
              <a:t>in  </a:t>
            </a:r>
            <a:r>
              <a:rPr sz="3000" spc="-5" dirty="0">
                <a:latin typeface="Carlito"/>
                <a:cs typeface="Carlito"/>
              </a:rPr>
              <a:t>guerilla </a:t>
            </a:r>
            <a:r>
              <a:rPr sz="3000" spc="-10" dirty="0">
                <a:latin typeface="Carlito"/>
                <a:cs typeface="Carlito"/>
              </a:rPr>
              <a:t>marketing, </a:t>
            </a:r>
            <a:r>
              <a:rPr sz="3000" spc="-5" dirty="0">
                <a:latin typeface="Carlito"/>
                <a:cs typeface="Carlito"/>
              </a:rPr>
              <a:t>so </a:t>
            </a:r>
            <a:r>
              <a:rPr sz="3000" spc="-10" dirty="0">
                <a:latin typeface="Carlito"/>
                <a:cs typeface="Carlito"/>
              </a:rPr>
              <a:t>they can remember </a:t>
            </a:r>
            <a:r>
              <a:rPr sz="3000" spc="-5" dirty="0">
                <a:latin typeface="Carlito"/>
                <a:cs typeface="Carlito"/>
              </a:rPr>
              <a:t>things  </a:t>
            </a:r>
            <a:r>
              <a:rPr sz="3000" spc="-10" dirty="0">
                <a:latin typeface="Carlito"/>
                <a:cs typeface="Carlito"/>
              </a:rPr>
              <a:t>that </a:t>
            </a:r>
            <a:r>
              <a:rPr sz="3000" spc="-5" dirty="0">
                <a:latin typeface="Carlito"/>
                <a:cs typeface="Carlito"/>
              </a:rPr>
              <a:t>surprise</a:t>
            </a:r>
            <a:r>
              <a:rPr sz="3000" spc="-30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them.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07565"/>
            <a:ext cx="3926204" cy="27578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i="1" spc="-305" dirty="0">
                <a:latin typeface="Arial"/>
                <a:cs typeface="Arial"/>
              </a:rPr>
              <a:t>Some </a:t>
            </a:r>
            <a:r>
              <a:rPr sz="3200" i="1" spc="-235" dirty="0">
                <a:latin typeface="Arial"/>
                <a:cs typeface="Arial"/>
              </a:rPr>
              <a:t>key </a:t>
            </a:r>
            <a:r>
              <a:rPr sz="3200" i="1" spc="-150" dirty="0">
                <a:latin typeface="Arial"/>
                <a:cs typeface="Arial"/>
              </a:rPr>
              <a:t>elements </a:t>
            </a:r>
            <a:r>
              <a:rPr sz="3200" i="1" spc="-30" dirty="0">
                <a:latin typeface="Arial"/>
                <a:cs typeface="Arial"/>
              </a:rPr>
              <a:t>of  </a:t>
            </a:r>
            <a:r>
              <a:rPr sz="3200" i="1" spc="-75" dirty="0">
                <a:latin typeface="Arial"/>
                <a:cs typeface="Arial"/>
              </a:rPr>
              <a:t>guerilla</a:t>
            </a:r>
            <a:r>
              <a:rPr sz="3200" i="1" spc="-175" dirty="0">
                <a:latin typeface="Arial"/>
                <a:cs typeface="Arial"/>
              </a:rPr>
              <a:t> </a:t>
            </a:r>
            <a:r>
              <a:rPr sz="3200" i="1" spc="-90" dirty="0">
                <a:latin typeface="Arial"/>
                <a:cs typeface="Arial"/>
              </a:rPr>
              <a:t>marketing: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rlito"/>
                <a:cs typeface="Carlito"/>
              </a:rPr>
              <a:t>Creativity</a:t>
            </a:r>
            <a:endParaRPr sz="32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rlito"/>
                <a:cs typeface="Carlito"/>
              </a:rPr>
              <a:t>Unexpectedness</a:t>
            </a:r>
            <a:endParaRPr sz="32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rlito"/>
                <a:cs typeface="Carlito"/>
              </a:rPr>
              <a:t>More </a:t>
            </a:r>
            <a:r>
              <a:rPr sz="3200" spc="-5" dirty="0">
                <a:latin typeface="Carlito"/>
                <a:cs typeface="Carlito"/>
              </a:rPr>
              <a:t>with</a:t>
            </a:r>
            <a:r>
              <a:rPr sz="3200" spc="-3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less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19800" y="1524000"/>
            <a:ext cx="2762250" cy="4495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1134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Societal Marketing Concept</vt:lpstr>
      <vt:lpstr>Social Marketing</vt:lpstr>
      <vt:lpstr>Not-For-Profit Marketing</vt:lpstr>
      <vt:lpstr>Cause-Related Marketing</vt:lpstr>
      <vt:lpstr>Sports Marketing</vt:lpstr>
      <vt:lpstr>Slide 7</vt:lpstr>
      <vt:lpstr>Guerilla Marketing</vt:lpstr>
      <vt:lpstr>Slide 9</vt:lpstr>
      <vt:lpstr>Viral (Buzz) Marketing</vt:lpstr>
      <vt:lpstr>Experiential Marketing</vt:lpstr>
      <vt:lpstr>Slide 12</vt:lpstr>
      <vt:lpstr>Marketing in the Digital Age</vt:lpstr>
      <vt:lpstr>Slide 14</vt:lpstr>
      <vt:lpstr>Search Engine Marketing</vt:lpstr>
      <vt:lpstr>Tourism Marketing</vt:lpstr>
      <vt:lpstr>Personal Branding</vt:lpstr>
      <vt:lpstr>7 Secrets To Building ACompelling  Personal Brand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AmIt</dc:creator>
  <cp:lastModifiedBy>AmIt</cp:lastModifiedBy>
  <cp:revision>1</cp:revision>
  <dcterms:created xsi:type="dcterms:W3CDTF">2020-03-31T12:49:07Z</dcterms:created>
  <dcterms:modified xsi:type="dcterms:W3CDTF">2020-03-31T12:53:28Z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2012-02-23T00:00:00Z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2020-03-31T00:00:00Z</vt:filetime>
  </property>
</Properties>
</file>